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sldIdLst>
    <p:sldId id="256" r:id="rId2"/>
    <p:sldId id="257" r:id="rId3"/>
    <p:sldId id="274" r:id="rId4"/>
    <p:sldId id="275" r:id="rId5"/>
    <p:sldId id="276" r:id="rId6"/>
    <p:sldId id="277" r:id="rId7"/>
    <p:sldId id="292" r:id="rId8"/>
    <p:sldId id="293" r:id="rId9"/>
    <p:sldId id="278" r:id="rId10"/>
    <p:sldId id="281" r:id="rId11"/>
    <p:sldId id="279" r:id="rId12"/>
    <p:sldId id="280" r:id="rId13"/>
    <p:sldId id="294" r:id="rId14"/>
    <p:sldId id="282" r:id="rId15"/>
    <p:sldId id="296" r:id="rId16"/>
    <p:sldId id="297" r:id="rId17"/>
    <p:sldId id="298" r:id="rId18"/>
    <p:sldId id="299" r:id="rId19"/>
    <p:sldId id="283" r:id="rId20"/>
    <p:sldId id="284" r:id="rId21"/>
    <p:sldId id="285" r:id="rId22"/>
    <p:sldId id="291" r:id="rId23"/>
    <p:sldId id="286" r:id="rId24"/>
    <p:sldId id="287" r:id="rId25"/>
    <p:sldId id="288" r:id="rId26"/>
    <p:sldId id="289" r:id="rId27"/>
    <p:sldId id="290" r:id="rId28"/>
    <p:sldId id="300" r:id="rId29"/>
    <p:sldId id="301" r:id="rId30"/>
    <p:sldId id="302" r:id="rId31"/>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00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728" autoAdjust="0"/>
  </p:normalViewPr>
  <p:slideViewPr>
    <p:cSldViewPr>
      <p:cViewPr varScale="1">
        <p:scale>
          <a:sx n="103" d="100"/>
          <a:sy n="103" d="100"/>
        </p:scale>
        <p:origin x="-177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9634" name="Rectangle 2"/>
          <p:cNvSpPr>
            <a:spLocks noGrp="1" noRot="1" noChangeArrowheads="1"/>
          </p:cNvSpPr>
          <p:nvPr>
            <p:ph type="ctrTitle"/>
          </p:nvPr>
        </p:nvSpPr>
        <p:spPr>
          <a:xfrm>
            <a:off x="685800" y="1981200"/>
            <a:ext cx="7772400" cy="1600200"/>
          </a:xfrm>
        </p:spPr>
        <p:txBody>
          <a:bodyPr/>
          <a:lstStyle>
            <a:lvl1pPr>
              <a:defRPr/>
            </a:lvl1pPr>
          </a:lstStyle>
          <a:p>
            <a:pPr lvl="0"/>
            <a:r>
              <a:rPr lang="fr-FR" noProof="0" smtClean="0"/>
              <a:t>Click to edit Master title style</a:t>
            </a:r>
          </a:p>
        </p:txBody>
      </p:sp>
      <p:sp>
        <p:nvSpPr>
          <p:cNvPr id="69635"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fr-FR" noProof="0" smtClean="0"/>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B690083D-E991-4960-99BF-A8CDABD2B5FE}" type="slidenum">
              <a:rPr lang="fr-FR"/>
              <a:pPr>
                <a:defRPr/>
              </a:pPr>
              <a:t>‹#›</a:t>
            </a:fld>
            <a:endParaRPr lang="fr-FR"/>
          </a:p>
        </p:txBody>
      </p:sp>
    </p:spTree>
    <p:extLst>
      <p:ext uri="{BB962C8B-B14F-4D97-AF65-F5344CB8AC3E}">
        <p14:creationId xmlns:p14="http://schemas.microsoft.com/office/powerpoint/2010/main" val="1306820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4949F715-7AC2-474A-BFB1-4C9AC3EFBE11}" type="slidenum">
              <a:rPr lang="fr-FR"/>
              <a:pPr>
                <a:defRPr/>
              </a:pPr>
              <a:t>‹#›</a:t>
            </a:fld>
            <a:endParaRPr lang="fr-FR"/>
          </a:p>
        </p:txBody>
      </p:sp>
    </p:spTree>
    <p:extLst>
      <p:ext uri="{BB962C8B-B14F-4D97-AF65-F5344CB8AC3E}">
        <p14:creationId xmlns:p14="http://schemas.microsoft.com/office/powerpoint/2010/main" val="1997715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83B82B6E-4457-4D7A-B799-E84FC3DBCF7D}" type="slidenum">
              <a:rPr lang="fr-FR"/>
              <a:pPr>
                <a:defRPr/>
              </a:pPr>
              <a:t>‹#›</a:t>
            </a:fld>
            <a:endParaRPr lang="fr-FR"/>
          </a:p>
        </p:txBody>
      </p:sp>
    </p:spTree>
    <p:extLst>
      <p:ext uri="{BB962C8B-B14F-4D97-AF65-F5344CB8AC3E}">
        <p14:creationId xmlns:p14="http://schemas.microsoft.com/office/powerpoint/2010/main" val="4180215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C14E1921-15B4-4A00-A0E5-12C116C5CC76}" type="slidenum">
              <a:rPr lang="fr-FR"/>
              <a:pPr>
                <a:defRPr/>
              </a:pPr>
              <a:t>‹#›</a:t>
            </a:fld>
            <a:endParaRPr lang="fr-FR"/>
          </a:p>
        </p:txBody>
      </p:sp>
    </p:spTree>
    <p:extLst>
      <p:ext uri="{BB962C8B-B14F-4D97-AF65-F5344CB8AC3E}">
        <p14:creationId xmlns:p14="http://schemas.microsoft.com/office/powerpoint/2010/main" val="1348844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62DC0D61-CB2D-4BF7-A33F-91DDFA1AD5FE}" type="slidenum">
              <a:rPr lang="fr-FR"/>
              <a:pPr>
                <a:defRPr/>
              </a:pPr>
              <a:t>‹#›</a:t>
            </a:fld>
            <a:endParaRPr lang="fr-FR"/>
          </a:p>
        </p:txBody>
      </p:sp>
    </p:spTree>
    <p:extLst>
      <p:ext uri="{BB962C8B-B14F-4D97-AF65-F5344CB8AC3E}">
        <p14:creationId xmlns:p14="http://schemas.microsoft.com/office/powerpoint/2010/main" val="13621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B6F3AA36-AF16-47D2-9C22-EA5845E7A7C0}" type="slidenum">
              <a:rPr lang="fr-FR"/>
              <a:pPr>
                <a:defRPr/>
              </a:pPr>
              <a:t>‹#›</a:t>
            </a:fld>
            <a:endParaRPr lang="fr-FR"/>
          </a:p>
        </p:txBody>
      </p:sp>
    </p:spTree>
    <p:extLst>
      <p:ext uri="{BB962C8B-B14F-4D97-AF65-F5344CB8AC3E}">
        <p14:creationId xmlns:p14="http://schemas.microsoft.com/office/powerpoint/2010/main" val="403900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404FE789-23A0-402F-89D8-4C379B3E390C}" type="slidenum">
              <a:rPr lang="fr-FR"/>
              <a:pPr>
                <a:defRPr/>
              </a:pPr>
              <a:t>‹#›</a:t>
            </a:fld>
            <a:endParaRPr lang="fr-FR"/>
          </a:p>
        </p:txBody>
      </p:sp>
    </p:spTree>
    <p:extLst>
      <p:ext uri="{BB962C8B-B14F-4D97-AF65-F5344CB8AC3E}">
        <p14:creationId xmlns:p14="http://schemas.microsoft.com/office/powerpoint/2010/main" val="3870803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762D9530-9A65-4A65-AA72-D6F609A0C862}" type="slidenum">
              <a:rPr lang="fr-FR"/>
              <a:pPr>
                <a:defRPr/>
              </a:pPr>
              <a:t>‹#›</a:t>
            </a:fld>
            <a:endParaRPr lang="fr-FR"/>
          </a:p>
        </p:txBody>
      </p:sp>
    </p:spTree>
    <p:extLst>
      <p:ext uri="{BB962C8B-B14F-4D97-AF65-F5344CB8AC3E}">
        <p14:creationId xmlns:p14="http://schemas.microsoft.com/office/powerpoint/2010/main" val="378222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1D6B3129-F6C1-48A2-A248-2218A24D6D6F}" type="slidenum">
              <a:rPr lang="fr-FR"/>
              <a:pPr>
                <a:defRPr/>
              </a:pPr>
              <a:t>‹#›</a:t>
            </a:fld>
            <a:endParaRPr lang="fr-FR"/>
          </a:p>
        </p:txBody>
      </p:sp>
    </p:spTree>
    <p:extLst>
      <p:ext uri="{BB962C8B-B14F-4D97-AF65-F5344CB8AC3E}">
        <p14:creationId xmlns:p14="http://schemas.microsoft.com/office/powerpoint/2010/main" val="3628614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F4D2DDD2-C86D-4826-B281-DDC72E6516E1}" type="slidenum">
              <a:rPr lang="fr-FR"/>
              <a:pPr>
                <a:defRPr/>
              </a:pPr>
              <a:t>‹#›</a:t>
            </a:fld>
            <a:endParaRPr lang="fr-FR"/>
          </a:p>
        </p:txBody>
      </p:sp>
    </p:spTree>
    <p:extLst>
      <p:ext uri="{BB962C8B-B14F-4D97-AF65-F5344CB8AC3E}">
        <p14:creationId xmlns:p14="http://schemas.microsoft.com/office/powerpoint/2010/main" val="2493664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657FD68F-162A-4845-8E36-E20DF46D4FB5}" type="slidenum">
              <a:rPr lang="fr-FR"/>
              <a:pPr>
                <a:defRPr/>
              </a:pPr>
              <a:t>‹#›</a:t>
            </a:fld>
            <a:endParaRPr lang="fr-FR"/>
          </a:p>
        </p:txBody>
      </p:sp>
    </p:spTree>
    <p:extLst>
      <p:ext uri="{BB962C8B-B14F-4D97-AF65-F5344CB8AC3E}">
        <p14:creationId xmlns:p14="http://schemas.microsoft.com/office/powerpoint/2010/main" val="2455307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alphaModFix amt="22000"/>
            <a:duotone>
              <a:schemeClr val="bg1"/>
              <a:srgbClr val="FFFFFF"/>
            </a:duotone>
            <a:lum/>
          </a:blip>
          <a:srcRect/>
          <a:stretch>
            <a:fillRect/>
          </a:stretch>
        </a:blipFill>
        <a:effectLst/>
      </p:bgPr>
    </p:bg>
    <p:spTree>
      <p:nvGrpSpPr>
        <p:cNvPr id="1" name=""/>
        <p:cNvGrpSpPr/>
        <p:nvPr/>
      </p:nvGrpSpPr>
      <p:grpSpPr>
        <a:xfrm>
          <a:off x="0" y="0"/>
          <a:ext cx="0" cy="0"/>
          <a:chOff x="0" y="0"/>
          <a:chExt cx="0" cy="0"/>
        </a:xfrm>
      </p:grpSpPr>
      <p:sp>
        <p:nvSpPr>
          <p:cNvPr id="68610" name="Rectangle 2"/>
          <p:cNvSpPr>
            <a:spLocks noGrp="1" noRot="1" noChangeArrowheads="1"/>
          </p:cNvSpPr>
          <p:nvPr>
            <p:ph type="title"/>
          </p:nvPr>
        </p:nvSpPr>
        <p:spPr bwMode="auto">
          <a:xfrm>
            <a:off x="301625" y="228600"/>
            <a:ext cx="8510588" cy="1325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FR" smtClean="0"/>
              <a:t>Click to edit Master title style</a:t>
            </a:r>
          </a:p>
        </p:txBody>
      </p:sp>
      <p:sp>
        <p:nvSpPr>
          <p:cNvPr id="68611" name="Rectangle 3"/>
          <p:cNvSpPr>
            <a:spLocks noGrp="1" noRot="1" noChangeArrowheads="1"/>
          </p:cNvSpPr>
          <p:nvPr>
            <p:ph type="body" idx="1"/>
          </p:nvPr>
        </p:nvSpPr>
        <p:spPr bwMode="auto">
          <a:xfrm>
            <a:off x="301625" y="1676400"/>
            <a:ext cx="8540750" cy="442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p>
        </p:txBody>
      </p:sp>
      <p:sp>
        <p:nvSpPr>
          <p:cNvPr id="68612" name="Rectangle 4"/>
          <p:cNvSpPr>
            <a:spLocks noGrp="1" noChangeArrowheads="1"/>
          </p:cNvSpPr>
          <p:nvPr>
            <p:ph type="dt" sz="half" idx="2"/>
          </p:nvPr>
        </p:nvSpPr>
        <p:spPr bwMode="auto">
          <a:xfrm>
            <a:off x="304800" y="6245225"/>
            <a:ext cx="2286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defRPr>
            </a:lvl1pPr>
          </a:lstStyle>
          <a:p>
            <a:pPr>
              <a:defRPr/>
            </a:pPr>
            <a:endParaRPr lang="fr-FR"/>
          </a:p>
        </p:txBody>
      </p:sp>
      <p:sp>
        <p:nvSpPr>
          <p:cNvPr id="6861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defRPr>
            </a:lvl1pPr>
          </a:lstStyle>
          <a:p>
            <a:pPr>
              <a:defRPr/>
            </a:pPr>
            <a:endParaRPr lang="fr-FR"/>
          </a:p>
        </p:txBody>
      </p:sp>
      <p:sp>
        <p:nvSpPr>
          <p:cNvPr id="68614" name="Rectangle 6"/>
          <p:cNvSpPr>
            <a:spLocks noGrp="1" noChangeArrowheads="1"/>
          </p:cNvSpPr>
          <p:nvPr>
            <p:ph type="sldNum" sz="quarter" idx="4"/>
          </p:nvPr>
        </p:nvSpPr>
        <p:spPr bwMode="auto">
          <a:xfrm>
            <a:off x="6553200" y="6245225"/>
            <a:ext cx="2286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defRPr>
            </a:lvl1pPr>
          </a:lstStyle>
          <a:p>
            <a:pPr>
              <a:defRPr/>
            </a:pPr>
            <a:fld id="{9E5D80CC-2B84-4951-AD7A-CD962AA16CC8}" type="slidenum">
              <a:rPr lang="fr-FR"/>
              <a:pPr>
                <a:defRPr/>
              </a:pPr>
              <a:t>‹#›</a:t>
            </a:fld>
            <a:endParaRPr lang="fr-FR"/>
          </a:p>
        </p:txBody>
      </p:sp>
    </p:spTree>
  </p:cSld>
  <p:clrMap bg1="dk2" tx1="lt1" bg2="dk1" tx2="lt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Rot="1" noChangeArrowheads="1"/>
          </p:cNvSpPr>
          <p:nvPr>
            <p:ph type="title"/>
          </p:nvPr>
        </p:nvSpPr>
        <p:spPr>
          <a:xfrm>
            <a:off x="301625" y="228600"/>
            <a:ext cx="8510588" cy="1040160"/>
          </a:xfrm>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2051" name="Rectangle 3"/>
          <p:cNvSpPr>
            <a:spLocks noGrp="1" noRot="1" noChangeArrowheads="1"/>
          </p:cNvSpPr>
          <p:nvPr>
            <p:ph type="body" idx="4294967295"/>
          </p:nvPr>
        </p:nvSpPr>
        <p:spPr>
          <a:xfrm>
            <a:off x="457200" y="1166018"/>
            <a:ext cx="8229600" cy="4525963"/>
          </a:xfrm>
        </p:spPr>
        <p:txBody>
          <a:bodyPr/>
          <a:lstStyle/>
          <a:p>
            <a:pPr algn="ctr" eaLnBrk="1" hangingPunct="1">
              <a:buFont typeface="Wingdings" pitchFamily="2" charset="2"/>
              <a:buNone/>
              <a:defRPr/>
            </a:pPr>
            <a:r>
              <a:rPr lang="en-GB" dirty="0">
                <a:solidFill>
                  <a:schemeClr val="bg1"/>
                </a:solidFill>
              </a:rPr>
              <a:t>      </a:t>
            </a:r>
            <a:r>
              <a:rPr lang="en-GB" b="1" dirty="0" smtClean="0">
                <a:solidFill>
                  <a:srgbClr val="FFC000"/>
                </a:solidFill>
              </a:rPr>
              <a:t>Revelation</a:t>
            </a:r>
            <a:r>
              <a:rPr lang="fr-FR" b="1" dirty="0" smtClean="0">
                <a:solidFill>
                  <a:srgbClr val="FFC000"/>
                </a:solidFill>
              </a:rPr>
              <a:t> </a:t>
            </a:r>
            <a:r>
              <a:rPr lang="fr-FR" b="1" dirty="0">
                <a:solidFill>
                  <a:srgbClr val="FFC000"/>
                </a:solidFill>
              </a:rPr>
              <a:t>1:9-20</a:t>
            </a:r>
          </a:p>
        </p:txBody>
      </p:sp>
      <p:pic>
        <p:nvPicPr>
          <p:cNvPr id="2052" name="Picture 19" descr="adorateur_com_opensong_bg_pack_1_128"/>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67706" y="1772816"/>
            <a:ext cx="5208588" cy="3967163"/>
          </a:xfr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755576" y="1556793"/>
            <a:ext cx="8064896" cy="1077218"/>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36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p:txBody>
      </p:sp>
      <p:sp>
        <p:nvSpPr>
          <p:cNvPr id="2" name="TextBox 1"/>
          <p:cNvSpPr txBox="1"/>
          <p:nvPr/>
        </p:nvSpPr>
        <p:spPr>
          <a:xfrm>
            <a:off x="1691680" y="2634011"/>
            <a:ext cx="7200800" cy="2246769"/>
          </a:xfrm>
          <a:prstGeom prst="rect">
            <a:avLst/>
          </a:prstGeom>
          <a:noFill/>
        </p:spPr>
        <p:txBody>
          <a:bodyPr wrap="square" rtlCol="0">
            <a:spAutoFit/>
          </a:bodyPr>
          <a:lstStyle/>
          <a:p>
            <a:pPr marL="457200" indent="-457200">
              <a:buFont typeface="Arial" panose="020B0604020202020204" pitchFamily="34" charset="0"/>
              <a:buChar char="•"/>
            </a:pPr>
            <a:r>
              <a:rPr lang="en-GB" sz="2800" b="1" dirty="0" smtClean="0">
                <a:ln>
                  <a:solidFill>
                    <a:schemeClr val="bg1">
                      <a:lumMod val="50000"/>
                    </a:schemeClr>
                  </a:solidFill>
                </a:ln>
                <a:solidFill>
                  <a:srgbClr val="0070C0"/>
                </a:solidFill>
                <a:effectLst>
                  <a:outerShdw blurRad="38100" dist="38100" dir="2700000" algn="tl">
                    <a:srgbClr val="000000">
                      <a:alpha val="43137"/>
                    </a:srgbClr>
                  </a:outerShdw>
                </a:effectLst>
              </a:rPr>
              <a:t>4 visions:</a:t>
            </a:r>
          </a:p>
          <a:p>
            <a:pPr marL="914400" lvl="1" indent="-457200">
              <a:buFont typeface="Wingdings" panose="05000000000000000000" pitchFamily="2" charset="2"/>
              <a:buChar char="Ø"/>
            </a:pPr>
            <a:r>
              <a:rPr lang="en-GB" sz="2800" b="1" dirty="0" smtClean="0">
                <a:ln>
                  <a:solidFill>
                    <a:schemeClr val="bg1"/>
                  </a:solidFill>
                </a:ln>
                <a:solidFill>
                  <a:srgbClr val="0070C0"/>
                </a:solidFill>
                <a:effectLst>
                  <a:outerShdw blurRad="38100" dist="38100" dir="2700000" algn="tl">
                    <a:srgbClr val="000000">
                      <a:alpha val="43137"/>
                    </a:srgbClr>
                  </a:outerShdw>
                </a:effectLst>
              </a:rPr>
              <a:t>1:10 - the message to the churches</a:t>
            </a:r>
          </a:p>
          <a:p>
            <a:pPr marL="914400" lvl="1" indent="-457200">
              <a:buFont typeface="Wingdings" panose="05000000000000000000" pitchFamily="2" charset="2"/>
              <a:buChar char="Ø"/>
            </a:pPr>
            <a:r>
              <a:rPr lang="en-GB" sz="2800" b="1" dirty="0" smtClean="0">
                <a:ln>
                  <a:solidFill>
                    <a:schemeClr val="bg1"/>
                  </a:solidFill>
                </a:ln>
                <a:solidFill>
                  <a:srgbClr val="0070C0"/>
                </a:solidFill>
                <a:effectLst>
                  <a:outerShdw blurRad="38100" dist="38100" dir="2700000" algn="tl">
                    <a:srgbClr val="000000">
                      <a:alpha val="43137"/>
                    </a:srgbClr>
                  </a:outerShdw>
                </a:effectLst>
              </a:rPr>
              <a:t>4:2 – the central visions</a:t>
            </a:r>
          </a:p>
          <a:p>
            <a:pPr marL="914400" lvl="1" indent="-457200">
              <a:buFont typeface="Wingdings" panose="05000000000000000000" pitchFamily="2" charset="2"/>
              <a:buChar char="Ø"/>
            </a:pPr>
            <a:r>
              <a:rPr lang="en-GB" sz="2800" b="1" dirty="0" smtClean="0">
                <a:ln>
                  <a:solidFill>
                    <a:schemeClr val="bg1"/>
                  </a:solidFill>
                </a:ln>
                <a:solidFill>
                  <a:srgbClr val="0070C0"/>
                </a:solidFill>
                <a:effectLst>
                  <a:outerShdw blurRad="38100" dist="38100" dir="2700000" algn="tl">
                    <a:srgbClr val="000000">
                      <a:alpha val="43137"/>
                    </a:srgbClr>
                  </a:outerShdw>
                </a:effectLst>
              </a:rPr>
              <a:t>17:3 – in the desert</a:t>
            </a:r>
          </a:p>
          <a:p>
            <a:pPr marL="914400" lvl="1" indent="-457200">
              <a:buFont typeface="Wingdings" panose="05000000000000000000" pitchFamily="2" charset="2"/>
              <a:buChar char="Ø"/>
            </a:pPr>
            <a:r>
              <a:rPr lang="en-GB" sz="2800" b="1" dirty="0" smtClean="0">
                <a:ln>
                  <a:solidFill>
                    <a:schemeClr val="bg1"/>
                  </a:solidFill>
                </a:ln>
                <a:solidFill>
                  <a:srgbClr val="0070C0"/>
                </a:solidFill>
                <a:effectLst>
                  <a:outerShdw blurRad="38100" dist="38100" dir="2700000" algn="tl">
                    <a:srgbClr val="000000">
                      <a:alpha val="43137"/>
                    </a:srgbClr>
                  </a:outerShdw>
                </a:effectLst>
              </a:rPr>
              <a:t>21:10 – in the mountain</a:t>
            </a:r>
            <a:endParaRPr lang="en-GB" sz="2800" b="1" dirty="0">
              <a:ln>
                <a:solidFill>
                  <a:schemeClr val="bg1"/>
                </a:solidFill>
              </a:ln>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38693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251520" y="1412776"/>
            <a:ext cx="8640960" cy="1508105"/>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36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p:txBody>
      </p:sp>
      <p:sp>
        <p:nvSpPr>
          <p:cNvPr id="3" name="TextBox 2"/>
          <p:cNvSpPr txBox="1"/>
          <p:nvPr/>
        </p:nvSpPr>
        <p:spPr>
          <a:xfrm>
            <a:off x="342179" y="2919306"/>
            <a:ext cx="8568952" cy="3477875"/>
          </a:xfrm>
          <a:prstGeom prst="rect">
            <a:avLst/>
          </a:prstGeom>
          <a:noFill/>
        </p:spPr>
        <p:txBody>
          <a:bodyPr wrap="square" rtlCol="0">
            <a:spAutoFit/>
          </a:bodyPr>
          <a:lstStyle/>
          <a:p>
            <a:r>
              <a:rPr lang="en-GB" sz="2200" b="1" dirty="0">
                <a:ln>
                  <a:solidFill>
                    <a:schemeClr val="bg1"/>
                  </a:solidFill>
                </a:ln>
                <a:solidFill>
                  <a:srgbClr val="0070C0"/>
                </a:solidFill>
                <a:effectLst>
                  <a:outerShdw blurRad="38100" dist="38100" dir="2700000" algn="tl">
                    <a:srgbClr val="000000">
                      <a:alpha val="43137"/>
                    </a:srgbClr>
                  </a:outerShdw>
                </a:effectLst>
              </a:rPr>
              <a:t>I turned around to see the voice that was speaking to me. And when I turned I saw seven golden lampstands, </a:t>
            </a:r>
            <a:r>
              <a:rPr lang="en-GB" sz="2200" b="1" dirty="0" smtClean="0">
                <a:ln>
                  <a:solidFill>
                    <a:schemeClr val="bg1"/>
                  </a:solidFill>
                </a:ln>
                <a:solidFill>
                  <a:srgbClr val="0070C0"/>
                </a:solidFill>
                <a:effectLst>
                  <a:outerShdw blurRad="38100" dist="38100" dir="2700000" algn="tl">
                    <a:srgbClr val="000000">
                      <a:alpha val="43137"/>
                    </a:srgbClr>
                  </a:outerShdw>
                </a:effectLst>
              </a:rPr>
              <a:t>and </a:t>
            </a:r>
            <a:r>
              <a:rPr lang="en-GB" sz="2200" b="1" dirty="0">
                <a:ln>
                  <a:solidFill>
                    <a:schemeClr val="bg1"/>
                  </a:solidFill>
                </a:ln>
                <a:solidFill>
                  <a:srgbClr val="0070C0"/>
                </a:solidFill>
                <a:effectLst>
                  <a:outerShdw blurRad="38100" dist="38100" dir="2700000" algn="tl">
                    <a:srgbClr val="000000">
                      <a:alpha val="43137"/>
                    </a:srgbClr>
                  </a:outerShdw>
                </a:effectLst>
              </a:rPr>
              <a:t>among the lampstands was someone like a son of </a:t>
            </a:r>
            <a:r>
              <a:rPr lang="en-GB" sz="2200" b="1" dirty="0" smtClean="0">
                <a:ln>
                  <a:solidFill>
                    <a:schemeClr val="bg1"/>
                  </a:solidFill>
                </a:ln>
                <a:solidFill>
                  <a:srgbClr val="0070C0"/>
                </a:solidFill>
                <a:effectLst>
                  <a:outerShdw blurRad="38100" dist="38100" dir="2700000" algn="tl">
                    <a:srgbClr val="000000">
                      <a:alpha val="43137"/>
                    </a:srgbClr>
                  </a:outerShdw>
                </a:effectLst>
              </a:rPr>
              <a:t>man,</a:t>
            </a:r>
            <a:r>
              <a:rPr lang="en-GB" sz="2200" b="1" dirty="0">
                <a:ln>
                  <a:solidFill>
                    <a:schemeClr val="bg1"/>
                  </a:solidFill>
                </a:ln>
                <a:solidFill>
                  <a:srgbClr val="0070C0"/>
                </a:solidFill>
                <a:effectLst>
                  <a:outerShdw blurRad="38100" dist="38100" dir="2700000" algn="tl">
                    <a:srgbClr val="000000">
                      <a:alpha val="43137"/>
                    </a:srgbClr>
                  </a:outerShdw>
                </a:effectLst>
              </a:rPr>
              <a:t> dressed in a robe reaching down to his feet and with a golden sash around his chest. </a:t>
            </a:r>
            <a:r>
              <a:rPr lang="en-GB" sz="2200" b="1" dirty="0" smtClean="0">
                <a:ln>
                  <a:solidFill>
                    <a:schemeClr val="bg1"/>
                  </a:solidFill>
                </a:ln>
                <a:solidFill>
                  <a:srgbClr val="0070C0"/>
                </a:solidFill>
                <a:effectLst>
                  <a:outerShdw blurRad="38100" dist="38100" dir="2700000" algn="tl">
                    <a:srgbClr val="000000">
                      <a:alpha val="43137"/>
                    </a:srgbClr>
                  </a:outerShdw>
                </a:effectLst>
              </a:rPr>
              <a:t>The </a:t>
            </a:r>
            <a:r>
              <a:rPr lang="en-GB" sz="2200" b="1" dirty="0">
                <a:ln>
                  <a:solidFill>
                    <a:schemeClr val="bg1"/>
                  </a:solidFill>
                </a:ln>
                <a:solidFill>
                  <a:srgbClr val="0070C0"/>
                </a:solidFill>
                <a:effectLst>
                  <a:outerShdw blurRad="38100" dist="38100" dir="2700000" algn="tl">
                    <a:srgbClr val="000000">
                      <a:alpha val="43137"/>
                    </a:srgbClr>
                  </a:outerShdw>
                </a:effectLst>
              </a:rPr>
              <a:t>hair on his head was white like wool, as white as snow, and his eyes were like blazing fire. </a:t>
            </a:r>
            <a:r>
              <a:rPr lang="en-GB" sz="2200" b="1" dirty="0" smtClean="0">
                <a:ln>
                  <a:solidFill>
                    <a:schemeClr val="bg1"/>
                  </a:solidFill>
                </a:ln>
                <a:solidFill>
                  <a:srgbClr val="0070C0"/>
                </a:solidFill>
                <a:effectLst>
                  <a:outerShdw blurRad="38100" dist="38100" dir="2700000" algn="tl">
                    <a:srgbClr val="000000">
                      <a:alpha val="43137"/>
                    </a:srgbClr>
                  </a:outerShdw>
                </a:effectLst>
              </a:rPr>
              <a:t>His </a:t>
            </a:r>
            <a:r>
              <a:rPr lang="en-GB" sz="2200" b="1" dirty="0">
                <a:ln>
                  <a:solidFill>
                    <a:schemeClr val="bg1"/>
                  </a:solidFill>
                </a:ln>
                <a:solidFill>
                  <a:srgbClr val="0070C0"/>
                </a:solidFill>
                <a:effectLst>
                  <a:outerShdw blurRad="38100" dist="38100" dir="2700000" algn="tl">
                    <a:srgbClr val="000000">
                      <a:alpha val="43137"/>
                    </a:srgbClr>
                  </a:outerShdw>
                </a:effectLst>
              </a:rPr>
              <a:t>feet were like bronze glowing in a furnace, and his voice was like the sound of rushing waters. </a:t>
            </a:r>
            <a:r>
              <a:rPr lang="en-GB" sz="2200" b="1" dirty="0" smtClean="0">
                <a:ln>
                  <a:solidFill>
                    <a:schemeClr val="bg1"/>
                  </a:solidFill>
                </a:ln>
                <a:solidFill>
                  <a:srgbClr val="0070C0"/>
                </a:solidFill>
                <a:effectLst>
                  <a:outerShdw blurRad="38100" dist="38100" dir="2700000" algn="tl">
                    <a:srgbClr val="000000">
                      <a:alpha val="43137"/>
                    </a:srgbClr>
                  </a:outerShdw>
                </a:effectLst>
              </a:rPr>
              <a:t>In </a:t>
            </a:r>
            <a:r>
              <a:rPr lang="en-GB" sz="2200" b="1" dirty="0">
                <a:ln>
                  <a:solidFill>
                    <a:schemeClr val="bg1"/>
                  </a:solidFill>
                </a:ln>
                <a:solidFill>
                  <a:srgbClr val="0070C0"/>
                </a:solidFill>
                <a:effectLst>
                  <a:outerShdw blurRad="38100" dist="38100" dir="2700000" algn="tl">
                    <a:srgbClr val="000000">
                      <a:alpha val="43137"/>
                    </a:srgbClr>
                  </a:outerShdw>
                </a:effectLst>
              </a:rPr>
              <a:t>his right hand he held seven stars, and coming out of his mouth was a sharp, double-edged sword. His face was like the sun shining in all its brilliance</a:t>
            </a:r>
            <a:r>
              <a:rPr lang="en-GB" sz="2200" b="1" dirty="0" smtClean="0">
                <a:ln>
                  <a:solidFill>
                    <a:schemeClr val="bg1"/>
                  </a:solidFill>
                </a:ln>
                <a:solidFill>
                  <a:srgbClr val="0070C0"/>
                </a:solidFill>
                <a:effectLst>
                  <a:outerShdw blurRad="38100" dist="38100" dir="2700000" algn="tl">
                    <a:srgbClr val="000000">
                      <a:alpha val="43137"/>
                    </a:srgbClr>
                  </a:outerShdw>
                </a:effectLst>
              </a:rPr>
              <a:t>.</a:t>
            </a:r>
            <a:endParaRPr lang="en-GB" sz="2400" b="1" dirty="0">
              <a:ln>
                <a:solidFill>
                  <a:schemeClr val="bg1"/>
                </a:solidFill>
              </a:ln>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116898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251520" y="1412776"/>
            <a:ext cx="8640960" cy="1508105"/>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36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p:txBody>
      </p:sp>
      <p:sp>
        <p:nvSpPr>
          <p:cNvPr id="3" name="TextBox 2"/>
          <p:cNvSpPr txBox="1"/>
          <p:nvPr/>
        </p:nvSpPr>
        <p:spPr>
          <a:xfrm>
            <a:off x="1115616" y="2835509"/>
            <a:ext cx="7200800" cy="523220"/>
          </a:xfrm>
          <a:prstGeom prst="rect">
            <a:avLst/>
          </a:prstGeom>
          <a:noFill/>
        </p:spPr>
        <p:txBody>
          <a:bodyPr wrap="square" rtlCol="0">
            <a:spAutoFit/>
          </a:bodyPr>
          <a:lstStyle/>
          <a:p>
            <a:pPr marL="342900" indent="-342900">
              <a:buFont typeface="Arial" panose="020B0604020202020204" pitchFamily="34" charset="0"/>
              <a:buChar char="•"/>
            </a:pPr>
            <a:r>
              <a:rPr lang="en-GB" sz="2800" b="1" dirty="0" smtClean="0">
                <a:ln>
                  <a:solidFill>
                    <a:schemeClr val="bg1"/>
                  </a:solidFill>
                </a:ln>
                <a:solidFill>
                  <a:srgbClr val="0070C0"/>
                </a:solidFill>
                <a:effectLst>
                  <a:glow rad="127000">
                    <a:schemeClr val="tx2"/>
                  </a:glow>
                  <a:outerShdw blurRad="38100" dist="38100" dir="2700000" algn="tl">
                    <a:srgbClr val="000000">
                      <a:alpha val="43137"/>
                    </a:srgbClr>
                  </a:outerShdw>
                </a:effectLst>
              </a:rPr>
              <a:t>Seven golden lampstands</a:t>
            </a:r>
          </a:p>
        </p:txBody>
      </p:sp>
    </p:spTree>
    <p:extLst>
      <p:ext uri="{BB962C8B-B14F-4D97-AF65-F5344CB8AC3E}">
        <p14:creationId xmlns:p14="http://schemas.microsoft.com/office/powerpoint/2010/main" val="2878854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251520" y="1412776"/>
            <a:ext cx="8640960" cy="1508105"/>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36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p:txBody>
      </p:sp>
      <p:sp>
        <p:nvSpPr>
          <p:cNvPr id="3" name="TextBox 2"/>
          <p:cNvSpPr txBox="1"/>
          <p:nvPr/>
        </p:nvSpPr>
        <p:spPr>
          <a:xfrm>
            <a:off x="1115616" y="2920881"/>
            <a:ext cx="7200800" cy="892552"/>
          </a:xfrm>
          <a:prstGeom prst="rect">
            <a:avLst/>
          </a:prstGeom>
          <a:noFill/>
        </p:spPr>
        <p:txBody>
          <a:bodyPr wrap="square" rtlCol="0">
            <a:spAutoFit/>
          </a:bodyPr>
          <a:lstStyle/>
          <a:p>
            <a:pPr marL="342900" indent="-342900">
              <a:buFont typeface="Arial" panose="020B0604020202020204" pitchFamily="34" charset="0"/>
              <a:buChar char="•"/>
            </a:pPr>
            <a:r>
              <a:rPr lang="en-GB" sz="2400" b="1" dirty="0" smtClean="0">
                <a:ln>
                  <a:solidFill>
                    <a:schemeClr val="bg1"/>
                  </a:solidFill>
                </a:ln>
                <a:solidFill>
                  <a:srgbClr val="0070C0"/>
                </a:solidFill>
                <a:effectLst>
                  <a:outerShdw blurRad="38100" dist="38100" dir="2700000" algn="tl">
                    <a:srgbClr val="000000">
                      <a:alpha val="43137"/>
                    </a:srgbClr>
                  </a:outerShdw>
                </a:effectLst>
              </a:rPr>
              <a:t>Seven golden lampstands</a:t>
            </a:r>
          </a:p>
          <a:p>
            <a:pPr marL="342900" indent="-342900">
              <a:buFont typeface="Arial" panose="020B0604020202020204" pitchFamily="34" charset="0"/>
              <a:buChar char="•"/>
            </a:pPr>
            <a:r>
              <a:rPr lang="en-GB" sz="2800" b="1" dirty="0" smtClean="0">
                <a:ln>
                  <a:solidFill>
                    <a:schemeClr val="bg1"/>
                  </a:solidFill>
                </a:ln>
                <a:solidFill>
                  <a:srgbClr val="0070C0"/>
                </a:solidFill>
                <a:effectLst>
                  <a:glow rad="127000">
                    <a:schemeClr val="tx2"/>
                  </a:glow>
                  <a:outerShdw blurRad="38100" dist="38100" dir="2700000" algn="tl">
                    <a:srgbClr val="000000">
                      <a:alpha val="43137"/>
                    </a:srgbClr>
                  </a:outerShdw>
                </a:effectLst>
              </a:rPr>
              <a:t>A “son of man” (Daniel 7)</a:t>
            </a:r>
            <a:endParaRPr lang="en-GB" sz="2800" b="1" dirty="0">
              <a:ln>
                <a:solidFill>
                  <a:schemeClr val="bg1"/>
                </a:solidFill>
              </a:ln>
              <a:solidFill>
                <a:srgbClr val="0070C0"/>
              </a:solidFill>
              <a:effectLst>
                <a:glow rad="127000">
                  <a:schemeClr val="tx2"/>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37616575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251520" y="1412775"/>
            <a:ext cx="8640960" cy="1508105"/>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36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p:txBody>
      </p:sp>
      <p:sp>
        <p:nvSpPr>
          <p:cNvPr id="3" name="TextBox 2"/>
          <p:cNvSpPr txBox="1"/>
          <p:nvPr/>
        </p:nvSpPr>
        <p:spPr>
          <a:xfrm>
            <a:off x="1115616" y="2920880"/>
            <a:ext cx="7200800" cy="1261884"/>
          </a:xfrm>
          <a:prstGeom prst="rect">
            <a:avLst/>
          </a:prstGeom>
          <a:noFill/>
        </p:spPr>
        <p:txBody>
          <a:bodyPr wrap="square" rtlCol="0">
            <a:spAutoFit/>
          </a:bodyPr>
          <a:lstStyle/>
          <a:p>
            <a:pPr marL="342900" indent="-342900">
              <a:buFont typeface="Arial" panose="020B0604020202020204" pitchFamily="34" charset="0"/>
              <a:buChar char="•"/>
            </a:pPr>
            <a:r>
              <a:rPr lang="en-GB" sz="2400" b="1" dirty="0" smtClean="0">
                <a:ln>
                  <a:solidFill>
                    <a:schemeClr val="bg1"/>
                  </a:solidFill>
                </a:ln>
                <a:solidFill>
                  <a:srgbClr val="0070C0"/>
                </a:solidFill>
                <a:effectLst>
                  <a:outerShdw blurRad="38100" dist="38100" dir="2700000" algn="tl">
                    <a:srgbClr val="000000">
                      <a:alpha val="43137"/>
                    </a:srgbClr>
                  </a:outerShdw>
                </a:effectLst>
              </a:rPr>
              <a:t>Seven golden lampstands</a:t>
            </a:r>
          </a:p>
          <a:p>
            <a:pPr marL="342900" indent="-342900">
              <a:buFont typeface="Arial" panose="020B0604020202020204" pitchFamily="34" charset="0"/>
              <a:buChar char="•"/>
            </a:pPr>
            <a:r>
              <a:rPr lang="en-GB" sz="2400" b="1" dirty="0" smtClean="0">
                <a:ln>
                  <a:solidFill>
                    <a:schemeClr val="bg1"/>
                  </a:solidFill>
                </a:ln>
                <a:solidFill>
                  <a:srgbClr val="0070C0"/>
                </a:solidFill>
                <a:effectLst>
                  <a:outerShdw blurRad="38100" dist="38100" dir="2700000" algn="tl">
                    <a:srgbClr val="000000">
                      <a:alpha val="43137"/>
                    </a:srgbClr>
                  </a:outerShdw>
                </a:effectLst>
              </a:rPr>
              <a:t>A “son of man” (Daniel 7)</a:t>
            </a:r>
          </a:p>
          <a:p>
            <a:pPr marL="342900" indent="-342900">
              <a:buFont typeface="Arial" panose="020B0604020202020204" pitchFamily="34" charset="0"/>
              <a:buChar char="•"/>
            </a:pPr>
            <a:r>
              <a:rPr lang="en-GB" sz="2800" b="1" dirty="0" smtClean="0">
                <a:ln>
                  <a:solidFill>
                    <a:schemeClr val="bg1"/>
                  </a:solidFill>
                </a:ln>
                <a:solidFill>
                  <a:srgbClr val="0070C0"/>
                </a:solidFill>
                <a:effectLst>
                  <a:glow rad="127000">
                    <a:schemeClr val="tx2"/>
                  </a:glow>
                  <a:outerShdw blurRad="38100" dist="38100" dir="2700000" algn="tl">
                    <a:srgbClr val="000000">
                      <a:alpha val="43137"/>
                    </a:srgbClr>
                  </a:outerShdw>
                </a:effectLst>
              </a:rPr>
              <a:t>His appearance (Daniel 10)</a:t>
            </a:r>
            <a:endParaRPr lang="en-GB" sz="2800" b="1" dirty="0">
              <a:ln>
                <a:solidFill>
                  <a:schemeClr val="bg1"/>
                </a:solidFill>
              </a:ln>
              <a:solidFill>
                <a:srgbClr val="0070C0"/>
              </a:solidFill>
              <a:effectLst>
                <a:glow rad="127000">
                  <a:schemeClr val="tx2"/>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240083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251520" y="1412775"/>
            <a:ext cx="8640960" cy="1508105"/>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36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p:txBody>
      </p:sp>
      <p:sp>
        <p:nvSpPr>
          <p:cNvPr id="3" name="TextBox 2"/>
          <p:cNvSpPr txBox="1"/>
          <p:nvPr/>
        </p:nvSpPr>
        <p:spPr>
          <a:xfrm>
            <a:off x="1115616" y="2920880"/>
            <a:ext cx="7200800" cy="1261884"/>
          </a:xfrm>
          <a:prstGeom prst="rect">
            <a:avLst/>
          </a:prstGeom>
          <a:noFill/>
        </p:spPr>
        <p:txBody>
          <a:bodyPr wrap="square" rtlCol="0">
            <a:spAutoFit/>
          </a:bodyPr>
          <a:lstStyle/>
          <a:p>
            <a:pPr marL="342900" indent="-342900">
              <a:buFont typeface="Arial" panose="020B0604020202020204" pitchFamily="34" charset="0"/>
              <a:buChar char="•"/>
            </a:pPr>
            <a:r>
              <a:rPr lang="en-GB" sz="2400" b="1" dirty="0" smtClean="0">
                <a:ln>
                  <a:solidFill>
                    <a:schemeClr val="bg1"/>
                  </a:solidFill>
                </a:ln>
                <a:solidFill>
                  <a:srgbClr val="0070C0"/>
                </a:solidFill>
                <a:effectLst>
                  <a:outerShdw blurRad="38100" dist="38100" dir="2700000" algn="tl">
                    <a:srgbClr val="000000">
                      <a:alpha val="43137"/>
                    </a:srgbClr>
                  </a:outerShdw>
                </a:effectLst>
              </a:rPr>
              <a:t>Seven golden lampstands</a:t>
            </a:r>
          </a:p>
          <a:p>
            <a:pPr marL="342900" indent="-342900">
              <a:buFont typeface="Arial" panose="020B0604020202020204" pitchFamily="34" charset="0"/>
              <a:buChar char="•"/>
            </a:pPr>
            <a:r>
              <a:rPr lang="en-GB" sz="2400" b="1" dirty="0" smtClean="0">
                <a:ln>
                  <a:solidFill>
                    <a:schemeClr val="bg1"/>
                  </a:solidFill>
                </a:ln>
                <a:solidFill>
                  <a:srgbClr val="0070C0"/>
                </a:solidFill>
                <a:effectLst>
                  <a:outerShdw blurRad="38100" dist="38100" dir="2700000" algn="tl">
                    <a:srgbClr val="000000">
                      <a:alpha val="43137"/>
                    </a:srgbClr>
                  </a:outerShdw>
                </a:effectLst>
              </a:rPr>
              <a:t>A “son of man” (Daniel 7)</a:t>
            </a:r>
          </a:p>
          <a:p>
            <a:pPr marL="342900" indent="-342900">
              <a:buFont typeface="Arial" panose="020B0604020202020204" pitchFamily="34" charset="0"/>
              <a:buChar char="•"/>
            </a:pPr>
            <a:r>
              <a:rPr lang="en-GB" sz="2800" b="1" dirty="0" smtClean="0">
                <a:ln>
                  <a:solidFill>
                    <a:schemeClr val="bg1"/>
                  </a:solidFill>
                </a:ln>
                <a:solidFill>
                  <a:srgbClr val="0070C0"/>
                </a:solidFill>
                <a:effectLst>
                  <a:glow rad="127000">
                    <a:schemeClr val="tx2"/>
                  </a:glow>
                  <a:outerShdw blurRad="38100" dist="38100" dir="2700000" algn="tl">
                    <a:srgbClr val="000000">
                      <a:alpha val="43137"/>
                    </a:srgbClr>
                  </a:outerShdw>
                </a:effectLst>
              </a:rPr>
              <a:t>His appearance (Daniel 10)</a:t>
            </a:r>
            <a:endParaRPr lang="en-GB" sz="2800" b="1" dirty="0">
              <a:ln>
                <a:solidFill>
                  <a:schemeClr val="bg1"/>
                </a:solidFill>
              </a:ln>
              <a:solidFill>
                <a:srgbClr val="0070C0"/>
              </a:solidFill>
              <a:effectLst>
                <a:glow rad="127000">
                  <a:schemeClr val="tx2"/>
                </a:glow>
                <a:outerShdw blurRad="38100" dist="38100" dir="2700000" algn="tl">
                  <a:srgbClr val="000000">
                    <a:alpha val="43137"/>
                  </a:srgbClr>
                </a:outerShdw>
              </a:effectLst>
            </a:endParaRPr>
          </a:p>
        </p:txBody>
      </p:sp>
      <p:sp>
        <p:nvSpPr>
          <p:cNvPr id="2" name="TextBox 1"/>
          <p:cNvSpPr txBox="1"/>
          <p:nvPr/>
        </p:nvSpPr>
        <p:spPr>
          <a:xfrm>
            <a:off x="1547664" y="4182764"/>
            <a:ext cx="6840760" cy="830997"/>
          </a:xfrm>
          <a:prstGeom prst="rect">
            <a:avLst/>
          </a:prstGeom>
          <a:noFill/>
        </p:spPr>
        <p:txBody>
          <a:bodyPr wrap="square" rtlCol="0">
            <a:spAutoFit/>
          </a:bodyPr>
          <a:lstStyle/>
          <a:p>
            <a:pPr marL="285750" indent="-285750">
              <a:buFont typeface="Wingdings" panose="05000000000000000000" pitchFamily="2" charset="2"/>
              <a:buChar char="Ø"/>
            </a:pPr>
            <a:r>
              <a:rPr lang="en-GB" sz="2400" b="1" dirty="0" smtClean="0">
                <a:solidFill>
                  <a:schemeClr val="bg1">
                    <a:lumMod val="60000"/>
                    <a:lumOff val="40000"/>
                  </a:schemeClr>
                </a:solidFill>
              </a:rPr>
              <a:t>The long robe + sash = High Priest</a:t>
            </a:r>
          </a:p>
          <a:p>
            <a:pPr marL="285750" indent="-285750">
              <a:buFont typeface="Wingdings" panose="05000000000000000000" pitchFamily="2" charset="2"/>
              <a:buChar char="Ø"/>
            </a:pPr>
            <a:r>
              <a:rPr lang="en-GB" sz="2400" b="1" dirty="0" smtClean="0">
                <a:solidFill>
                  <a:schemeClr val="bg1">
                    <a:lumMod val="60000"/>
                    <a:lumOff val="40000"/>
                  </a:schemeClr>
                </a:solidFill>
              </a:rPr>
              <a:t>Hair, eyes, feet and voice</a:t>
            </a:r>
            <a:endParaRPr lang="en-GB" sz="2400" b="1" dirty="0">
              <a:solidFill>
                <a:schemeClr val="bg1">
                  <a:lumMod val="60000"/>
                  <a:lumOff val="40000"/>
                </a:schemeClr>
              </a:solidFill>
            </a:endParaRPr>
          </a:p>
        </p:txBody>
      </p:sp>
    </p:spTree>
    <p:extLst>
      <p:ext uri="{BB962C8B-B14F-4D97-AF65-F5344CB8AC3E}">
        <p14:creationId xmlns:p14="http://schemas.microsoft.com/office/powerpoint/2010/main" val="1404625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251520" y="1412775"/>
            <a:ext cx="8640960" cy="1508105"/>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36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p:txBody>
      </p:sp>
      <p:sp>
        <p:nvSpPr>
          <p:cNvPr id="3" name="TextBox 2"/>
          <p:cNvSpPr txBox="1"/>
          <p:nvPr/>
        </p:nvSpPr>
        <p:spPr>
          <a:xfrm>
            <a:off x="1115616" y="2920880"/>
            <a:ext cx="7200800" cy="1261884"/>
          </a:xfrm>
          <a:prstGeom prst="rect">
            <a:avLst/>
          </a:prstGeom>
          <a:noFill/>
        </p:spPr>
        <p:txBody>
          <a:bodyPr wrap="square" rtlCol="0">
            <a:spAutoFit/>
          </a:bodyPr>
          <a:lstStyle/>
          <a:p>
            <a:pPr marL="342900" indent="-342900">
              <a:buFont typeface="Arial" panose="020B0604020202020204" pitchFamily="34" charset="0"/>
              <a:buChar char="•"/>
            </a:pPr>
            <a:r>
              <a:rPr lang="en-GB" sz="2400" b="1" dirty="0" smtClean="0">
                <a:ln>
                  <a:solidFill>
                    <a:schemeClr val="bg1"/>
                  </a:solidFill>
                </a:ln>
                <a:solidFill>
                  <a:srgbClr val="0070C0"/>
                </a:solidFill>
                <a:effectLst>
                  <a:outerShdw blurRad="38100" dist="38100" dir="2700000" algn="tl">
                    <a:srgbClr val="000000">
                      <a:alpha val="43137"/>
                    </a:srgbClr>
                  </a:outerShdw>
                </a:effectLst>
              </a:rPr>
              <a:t>Seven golden lampstands</a:t>
            </a:r>
          </a:p>
          <a:p>
            <a:pPr marL="342900" indent="-342900">
              <a:buFont typeface="Arial" panose="020B0604020202020204" pitchFamily="34" charset="0"/>
              <a:buChar char="•"/>
            </a:pPr>
            <a:r>
              <a:rPr lang="en-GB" sz="2400" b="1" dirty="0" smtClean="0">
                <a:ln>
                  <a:solidFill>
                    <a:schemeClr val="bg1"/>
                  </a:solidFill>
                </a:ln>
                <a:solidFill>
                  <a:srgbClr val="0070C0"/>
                </a:solidFill>
                <a:effectLst>
                  <a:outerShdw blurRad="38100" dist="38100" dir="2700000" algn="tl">
                    <a:srgbClr val="000000">
                      <a:alpha val="43137"/>
                    </a:srgbClr>
                  </a:outerShdw>
                </a:effectLst>
              </a:rPr>
              <a:t>A “son of man” (Daniel 7)</a:t>
            </a:r>
          </a:p>
          <a:p>
            <a:pPr marL="342900" indent="-342900">
              <a:buFont typeface="Arial" panose="020B0604020202020204" pitchFamily="34" charset="0"/>
              <a:buChar char="•"/>
            </a:pPr>
            <a:r>
              <a:rPr lang="en-GB" sz="2800" b="1" dirty="0" smtClean="0">
                <a:ln>
                  <a:solidFill>
                    <a:schemeClr val="bg1"/>
                  </a:solidFill>
                </a:ln>
                <a:solidFill>
                  <a:srgbClr val="0070C0"/>
                </a:solidFill>
                <a:effectLst>
                  <a:glow rad="127000">
                    <a:schemeClr val="tx2"/>
                  </a:glow>
                  <a:outerShdw blurRad="38100" dist="38100" dir="2700000" algn="tl">
                    <a:srgbClr val="000000">
                      <a:alpha val="43137"/>
                    </a:srgbClr>
                  </a:outerShdw>
                </a:effectLst>
              </a:rPr>
              <a:t>His appearance (Daniel 10)</a:t>
            </a:r>
            <a:endParaRPr lang="en-GB" sz="2800" b="1" dirty="0">
              <a:ln>
                <a:solidFill>
                  <a:schemeClr val="bg1"/>
                </a:solidFill>
              </a:ln>
              <a:solidFill>
                <a:srgbClr val="0070C0"/>
              </a:solidFill>
              <a:effectLst>
                <a:glow rad="127000">
                  <a:schemeClr val="tx2"/>
                </a:glow>
                <a:outerShdw blurRad="38100" dist="38100" dir="2700000" algn="tl">
                  <a:srgbClr val="000000">
                    <a:alpha val="43137"/>
                  </a:srgbClr>
                </a:outerShdw>
              </a:effectLst>
            </a:endParaRPr>
          </a:p>
        </p:txBody>
      </p:sp>
      <p:sp>
        <p:nvSpPr>
          <p:cNvPr id="2" name="TextBox 1"/>
          <p:cNvSpPr txBox="1"/>
          <p:nvPr/>
        </p:nvSpPr>
        <p:spPr>
          <a:xfrm>
            <a:off x="1475656" y="4182764"/>
            <a:ext cx="5688632" cy="1200329"/>
          </a:xfrm>
          <a:prstGeom prst="rect">
            <a:avLst/>
          </a:prstGeom>
          <a:noFill/>
        </p:spPr>
        <p:txBody>
          <a:bodyPr wrap="square" rtlCol="0">
            <a:spAutoFit/>
          </a:bodyPr>
          <a:lstStyle/>
          <a:p>
            <a:pPr marL="285750" indent="-285750">
              <a:buFont typeface="Wingdings" panose="05000000000000000000" pitchFamily="2" charset="2"/>
              <a:buChar char="Ø"/>
            </a:pPr>
            <a:r>
              <a:rPr lang="en-GB" sz="2400" b="1" dirty="0" smtClean="0">
                <a:solidFill>
                  <a:schemeClr val="bg1">
                    <a:lumMod val="60000"/>
                    <a:lumOff val="40000"/>
                  </a:schemeClr>
                </a:solidFill>
              </a:rPr>
              <a:t>The long robe + sash = High Priest</a:t>
            </a:r>
          </a:p>
          <a:p>
            <a:pPr marL="285750" indent="-285750">
              <a:buFont typeface="Wingdings" panose="05000000000000000000" pitchFamily="2" charset="2"/>
              <a:buChar char="Ø"/>
            </a:pPr>
            <a:r>
              <a:rPr lang="en-GB" sz="2400" b="1" dirty="0" smtClean="0">
                <a:solidFill>
                  <a:schemeClr val="bg1">
                    <a:lumMod val="60000"/>
                    <a:lumOff val="40000"/>
                  </a:schemeClr>
                </a:solidFill>
              </a:rPr>
              <a:t>Hair, eyes, feet and voice</a:t>
            </a:r>
          </a:p>
          <a:p>
            <a:pPr marL="285750" indent="-285750">
              <a:buFont typeface="Wingdings" panose="05000000000000000000" pitchFamily="2" charset="2"/>
              <a:buChar char="Ø"/>
            </a:pPr>
            <a:r>
              <a:rPr lang="en-GB" sz="2400" b="1" dirty="0" smtClean="0">
                <a:solidFill>
                  <a:schemeClr val="bg1">
                    <a:lumMod val="60000"/>
                    <a:lumOff val="40000"/>
                  </a:schemeClr>
                </a:solidFill>
              </a:rPr>
              <a:t>Two-edged sword from his mouth</a:t>
            </a:r>
            <a:endParaRPr lang="en-GB" sz="2400" b="1" dirty="0">
              <a:solidFill>
                <a:schemeClr val="bg1">
                  <a:lumMod val="60000"/>
                  <a:lumOff val="40000"/>
                </a:schemeClr>
              </a:solidFill>
            </a:endParaRPr>
          </a:p>
        </p:txBody>
      </p:sp>
    </p:spTree>
    <p:extLst>
      <p:ext uri="{BB962C8B-B14F-4D97-AF65-F5344CB8AC3E}">
        <p14:creationId xmlns:p14="http://schemas.microsoft.com/office/powerpoint/2010/main" val="1475025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Callout 6"/>
          <p:cNvSpPr/>
          <p:nvPr/>
        </p:nvSpPr>
        <p:spPr>
          <a:xfrm>
            <a:off x="6948264" y="3429000"/>
            <a:ext cx="2160240" cy="2232248"/>
          </a:xfrm>
          <a:prstGeom prst="wedgeEllipseCallout">
            <a:avLst>
              <a:gd name="adj1" fmla="val -58031"/>
              <a:gd name="adj2" fmla="val 26157"/>
            </a:avLst>
          </a:prstGeom>
          <a:solidFill>
            <a:schemeClr val="tx1">
              <a:alpha val="3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251520" y="1412775"/>
            <a:ext cx="8640960" cy="1508105"/>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36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p:txBody>
      </p:sp>
      <p:sp>
        <p:nvSpPr>
          <p:cNvPr id="3" name="TextBox 2"/>
          <p:cNvSpPr txBox="1"/>
          <p:nvPr/>
        </p:nvSpPr>
        <p:spPr>
          <a:xfrm>
            <a:off x="1115616" y="2920880"/>
            <a:ext cx="7200800" cy="1261884"/>
          </a:xfrm>
          <a:prstGeom prst="rect">
            <a:avLst/>
          </a:prstGeom>
          <a:noFill/>
        </p:spPr>
        <p:txBody>
          <a:bodyPr wrap="square" rtlCol="0">
            <a:spAutoFit/>
          </a:bodyPr>
          <a:lstStyle/>
          <a:p>
            <a:pPr marL="342900" indent="-342900">
              <a:buFont typeface="Arial" panose="020B0604020202020204" pitchFamily="34" charset="0"/>
              <a:buChar char="•"/>
            </a:pPr>
            <a:r>
              <a:rPr lang="en-GB" sz="2400" b="1" dirty="0" smtClean="0">
                <a:ln>
                  <a:solidFill>
                    <a:schemeClr val="bg1"/>
                  </a:solidFill>
                </a:ln>
                <a:solidFill>
                  <a:srgbClr val="0070C0"/>
                </a:solidFill>
                <a:effectLst>
                  <a:outerShdw blurRad="38100" dist="38100" dir="2700000" algn="tl">
                    <a:srgbClr val="000000">
                      <a:alpha val="43137"/>
                    </a:srgbClr>
                  </a:outerShdw>
                </a:effectLst>
              </a:rPr>
              <a:t>Seven golden lampstands</a:t>
            </a:r>
          </a:p>
          <a:p>
            <a:pPr marL="342900" indent="-342900">
              <a:buFont typeface="Arial" panose="020B0604020202020204" pitchFamily="34" charset="0"/>
              <a:buChar char="•"/>
            </a:pPr>
            <a:r>
              <a:rPr lang="en-GB" sz="2400" b="1" dirty="0" smtClean="0">
                <a:ln>
                  <a:solidFill>
                    <a:schemeClr val="bg1"/>
                  </a:solidFill>
                </a:ln>
                <a:solidFill>
                  <a:srgbClr val="0070C0"/>
                </a:solidFill>
                <a:effectLst>
                  <a:outerShdw blurRad="38100" dist="38100" dir="2700000" algn="tl">
                    <a:srgbClr val="000000">
                      <a:alpha val="43137"/>
                    </a:srgbClr>
                  </a:outerShdw>
                </a:effectLst>
              </a:rPr>
              <a:t>A “son of man” (Daniel 7)</a:t>
            </a:r>
          </a:p>
          <a:p>
            <a:pPr marL="342900" indent="-342900">
              <a:buFont typeface="Arial" panose="020B0604020202020204" pitchFamily="34" charset="0"/>
              <a:buChar char="•"/>
            </a:pPr>
            <a:r>
              <a:rPr lang="en-GB" sz="2800" b="1" dirty="0" smtClean="0">
                <a:ln>
                  <a:solidFill>
                    <a:schemeClr val="bg1"/>
                  </a:solidFill>
                </a:ln>
                <a:solidFill>
                  <a:srgbClr val="0070C0"/>
                </a:solidFill>
                <a:effectLst>
                  <a:glow rad="127000">
                    <a:schemeClr val="tx2"/>
                  </a:glow>
                  <a:outerShdw blurRad="38100" dist="38100" dir="2700000" algn="tl">
                    <a:srgbClr val="000000">
                      <a:alpha val="43137"/>
                    </a:srgbClr>
                  </a:outerShdw>
                </a:effectLst>
              </a:rPr>
              <a:t>His appearance (Daniel 10)</a:t>
            </a:r>
            <a:endParaRPr lang="en-GB" sz="2800" b="1" dirty="0">
              <a:ln>
                <a:solidFill>
                  <a:schemeClr val="bg1"/>
                </a:solidFill>
              </a:ln>
              <a:solidFill>
                <a:srgbClr val="0070C0"/>
              </a:solidFill>
              <a:effectLst>
                <a:glow rad="127000">
                  <a:schemeClr val="tx2"/>
                </a:glow>
                <a:outerShdw blurRad="38100" dist="38100" dir="2700000" algn="tl">
                  <a:srgbClr val="000000">
                    <a:alpha val="43137"/>
                  </a:srgbClr>
                </a:outerShdw>
              </a:effectLst>
            </a:endParaRPr>
          </a:p>
        </p:txBody>
      </p:sp>
      <p:sp>
        <p:nvSpPr>
          <p:cNvPr id="2" name="TextBox 1"/>
          <p:cNvSpPr txBox="1"/>
          <p:nvPr/>
        </p:nvSpPr>
        <p:spPr>
          <a:xfrm>
            <a:off x="1475656" y="4182764"/>
            <a:ext cx="5688632" cy="1200329"/>
          </a:xfrm>
          <a:prstGeom prst="rect">
            <a:avLst/>
          </a:prstGeom>
          <a:noFill/>
        </p:spPr>
        <p:txBody>
          <a:bodyPr wrap="square" rtlCol="0">
            <a:spAutoFit/>
          </a:bodyPr>
          <a:lstStyle/>
          <a:p>
            <a:pPr marL="285750" indent="-285750">
              <a:buFont typeface="Wingdings" panose="05000000000000000000" pitchFamily="2" charset="2"/>
              <a:buChar char="Ø"/>
            </a:pPr>
            <a:r>
              <a:rPr lang="en-GB" sz="2400" b="1" dirty="0" smtClean="0">
                <a:solidFill>
                  <a:schemeClr val="bg1">
                    <a:lumMod val="60000"/>
                    <a:lumOff val="40000"/>
                  </a:schemeClr>
                </a:solidFill>
              </a:rPr>
              <a:t>The long robe + sash = High Priest</a:t>
            </a:r>
          </a:p>
          <a:p>
            <a:pPr marL="285750" indent="-285750">
              <a:buFont typeface="Wingdings" panose="05000000000000000000" pitchFamily="2" charset="2"/>
              <a:buChar char="Ø"/>
            </a:pPr>
            <a:r>
              <a:rPr lang="en-GB" sz="2400" b="1" dirty="0" smtClean="0">
                <a:solidFill>
                  <a:schemeClr val="bg1">
                    <a:lumMod val="60000"/>
                    <a:lumOff val="40000"/>
                  </a:schemeClr>
                </a:solidFill>
              </a:rPr>
              <a:t>Hair, eyes, feet and voice</a:t>
            </a:r>
          </a:p>
          <a:p>
            <a:pPr marL="285750" indent="-285750">
              <a:buFont typeface="Wingdings" panose="05000000000000000000" pitchFamily="2" charset="2"/>
              <a:buChar char="Ø"/>
            </a:pPr>
            <a:r>
              <a:rPr lang="en-GB" sz="2400" b="1" dirty="0" smtClean="0">
                <a:solidFill>
                  <a:schemeClr val="bg1">
                    <a:lumMod val="60000"/>
                    <a:lumOff val="40000"/>
                  </a:schemeClr>
                </a:solidFill>
              </a:rPr>
              <a:t>Two-edged sword from his mouth</a:t>
            </a:r>
            <a:endParaRPr lang="en-GB" sz="2400" b="1" dirty="0">
              <a:solidFill>
                <a:schemeClr val="bg1">
                  <a:lumMod val="60000"/>
                  <a:lumOff val="40000"/>
                </a:schemeClr>
              </a:solidFill>
            </a:endParaRPr>
          </a:p>
        </p:txBody>
      </p:sp>
      <p:sp>
        <p:nvSpPr>
          <p:cNvPr id="6" name="TextBox 5"/>
          <p:cNvSpPr txBox="1"/>
          <p:nvPr/>
        </p:nvSpPr>
        <p:spPr>
          <a:xfrm>
            <a:off x="7164288" y="3789040"/>
            <a:ext cx="1944216" cy="1631216"/>
          </a:xfrm>
          <a:prstGeom prst="rect">
            <a:avLst/>
          </a:prstGeom>
          <a:noFill/>
        </p:spPr>
        <p:txBody>
          <a:bodyPr wrap="square" rtlCol="0">
            <a:spAutoFit/>
          </a:bodyPr>
          <a:lstStyle/>
          <a:p>
            <a:r>
              <a:rPr lang="en-GB" sz="2000" b="1" i="1" dirty="0" smtClean="0">
                <a:solidFill>
                  <a:srgbClr val="0070C0"/>
                </a:solidFill>
              </a:rPr>
              <a:t>“He made my mouth like a sharpened sword”   </a:t>
            </a:r>
            <a:r>
              <a:rPr lang="en-GB" sz="2000" b="1" dirty="0" smtClean="0">
                <a:solidFill>
                  <a:srgbClr val="0070C0"/>
                </a:solidFill>
              </a:rPr>
              <a:t>Isaiah 49:2</a:t>
            </a:r>
            <a:endParaRPr lang="en-GB" sz="2000" b="1" i="1" dirty="0">
              <a:solidFill>
                <a:srgbClr val="0070C0"/>
              </a:solidFill>
            </a:endParaRPr>
          </a:p>
        </p:txBody>
      </p:sp>
    </p:spTree>
    <p:extLst>
      <p:ext uri="{BB962C8B-B14F-4D97-AF65-F5344CB8AC3E}">
        <p14:creationId xmlns:p14="http://schemas.microsoft.com/office/powerpoint/2010/main" val="405520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ular Callout 6"/>
          <p:cNvSpPr/>
          <p:nvPr/>
        </p:nvSpPr>
        <p:spPr>
          <a:xfrm>
            <a:off x="6804248" y="3789040"/>
            <a:ext cx="2304256" cy="2664296"/>
          </a:xfrm>
          <a:prstGeom prst="wedgeRoundRectCallout">
            <a:avLst>
              <a:gd name="adj1" fmla="val -63723"/>
              <a:gd name="adj2" fmla="val 7028"/>
              <a:gd name="adj3" fmla="val 16667"/>
            </a:avLst>
          </a:prstGeom>
          <a:solidFill>
            <a:schemeClr val="tx1">
              <a:alpha val="5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251520" y="1412775"/>
            <a:ext cx="8640960" cy="1508105"/>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36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p:txBody>
      </p:sp>
      <p:sp>
        <p:nvSpPr>
          <p:cNvPr id="3" name="TextBox 2"/>
          <p:cNvSpPr txBox="1"/>
          <p:nvPr/>
        </p:nvSpPr>
        <p:spPr>
          <a:xfrm>
            <a:off x="1115616" y="2920880"/>
            <a:ext cx="7200800" cy="1261884"/>
          </a:xfrm>
          <a:prstGeom prst="rect">
            <a:avLst/>
          </a:prstGeom>
          <a:noFill/>
        </p:spPr>
        <p:txBody>
          <a:bodyPr wrap="square" rtlCol="0">
            <a:spAutoFit/>
          </a:bodyPr>
          <a:lstStyle/>
          <a:p>
            <a:pPr marL="342900" indent="-342900">
              <a:buFont typeface="Arial" panose="020B0604020202020204" pitchFamily="34" charset="0"/>
              <a:buChar char="•"/>
            </a:pPr>
            <a:r>
              <a:rPr lang="en-GB" sz="2400" b="1" dirty="0" smtClean="0">
                <a:ln>
                  <a:solidFill>
                    <a:schemeClr val="bg1"/>
                  </a:solidFill>
                </a:ln>
                <a:solidFill>
                  <a:srgbClr val="0070C0"/>
                </a:solidFill>
                <a:effectLst>
                  <a:outerShdw blurRad="38100" dist="38100" dir="2700000" algn="tl">
                    <a:srgbClr val="000000">
                      <a:alpha val="43137"/>
                    </a:srgbClr>
                  </a:outerShdw>
                </a:effectLst>
              </a:rPr>
              <a:t>Seven golden lampstands</a:t>
            </a:r>
          </a:p>
          <a:p>
            <a:pPr marL="342900" indent="-342900">
              <a:buFont typeface="Arial" panose="020B0604020202020204" pitchFamily="34" charset="0"/>
              <a:buChar char="•"/>
            </a:pPr>
            <a:r>
              <a:rPr lang="en-GB" sz="2400" b="1" dirty="0" smtClean="0">
                <a:ln>
                  <a:solidFill>
                    <a:schemeClr val="bg1"/>
                  </a:solidFill>
                </a:ln>
                <a:solidFill>
                  <a:srgbClr val="0070C0"/>
                </a:solidFill>
                <a:effectLst>
                  <a:outerShdw blurRad="38100" dist="38100" dir="2700000" algn="tl">
                    <a:srgbClr val="000000">
                      <a:alpha val="43137"/>
                    </a:srgbClr>
                  </a:outerShdw>
                </a:effectLst>
              </a:rPr>
              <a:t>A “son of man” (Daniel 7)</a:t>
            </a:r>
          </a:p>
          <a:p>
            <a:pPr marL="342900" indent="-342900">
              <a:buFont typeface="Arial" panose="020B0604020202020204" pitchFamily="34" charset="0"/>
              <a:buChar char="•"/>
            </a:pPr>
            <a:r>
              <a:rPr lang="en-GB" sz="2800" b="1" dirty="0" smtClean="0">
                <a:ln>
                  <a:solidFill>
                    <a:schemeClr val="bg1"/>
                  </a:solidFill>
                </a:ln>
                <a:solidFill>
                  <a:srgbClr val="0070C0"/>
                </a:solidFill>
                <a:effectLst>
                  <a:glow rad="127000">
                    <a:schemeClr val="tx2"/>
                  </a:glow>
                  <a:outerShdw blurRad="38100" dist="38100" dir="2700000" algn="tl">
                    <a:srgbClr val="000000">
                      <a:alpha val="43137"/>
                    </a:srgbClr>
                  </a:outerShdw>
                </a:effectLst>
              </a:rPr>
              <a:t>His appearance (Daniel 10)</a:t>
            </a:r>
            <a:endParaRPr lang="en-GB" sz="2800" b="1" dirty="0">
              <a:ln>
                <a:solidFill>
                  <a:schemeClr val="bg1"/>
                </a:solidFill>
              </a:ln>
              <a:solidFill>
                <a:srgbClr val="0070C0"/>
              </a:solidFill>
              <a:effectLst>
                <a:glow rad="127000">
                  <a:schemeClr val="tx2"/>
                </a:glow>
                <a:outerShdw blurRad="38100" dist="38100" dir="2700000" algn="tl">
                  <a:srgbClr val="000000">
                    <a:alpha val="43137"/>
                  </a:srgbClr>
                </a:outerShdw>
              </a:effectLst>
            </a:endParaRPr>
          </a:p>
        </p:txBody>
      </p:sp>
      <p:sp>
        <p:nvSpPr>
          <p:cNvPr id="2" name="TextBox 1"/>
          <p:cNvSpPr txBox="1"/>
          <p:nvPr/>
        </p:nvSpPr>
        <p:spPr>
          <a:xfrm>
            <a:off x="1475656" y="4182764"/>
            <a:ext cx="5688632" cy="1200329"/>
          </a:xfrm>
          <a:prstGeom prst="rect">
            <a:avLst/>
          </a:prstGeom>
          <a:noFill/>
        </p:spPr>
        <p:txBody>
          <a:bodyPr wrap="square" rtlCol="0">
            <a:spAutoFit/>
          </a:bodyPr>
          <a:lstStyle/>
          <a:p>
            <a:pPr marL="285750" indent="-285750">
              <a:buFont typeface="Wingdings" panose="05000000000000000000" pitchFamily="2" charset="2"/>
              <a:buChar char="Ø"/>
            </a:pPr>
            <a:r>
              <a:rPr lang="en-GB" sz="2400" b="1" dirty="0" smtClean="0">
                <a:solidFill>
                  <a:schemeClr val="bg1">
                    <a:lumMod val="60000"/>
                    <a:lumOff val="40000"/>
                  </a:schemeClr>
                </a:solidFill>
              </a:rPr>
              <a:t>The long robe + sash = High Priest</a:t>
            </a:r>
          </a:p>
          <a:p>
            <a:pPr marL="285750" indent="-285750">
              <a:buFont typeface="Wingdings" panose="05000000000000000000" pitchFamily="2" charset="2"/>
              <a:buChar char="Ø"/>
            </a:pPr>
            <a:r>
              <a:rPr lang="en-GB" sz="2400" b="1" dirty="0" smtClean="0">
                <a:solidFill>
                  <a:schemeClr val="bg1">
                    <a:lumMod val="60000"/>
                    <a:lumOff val="40000"/>
                  </a:schemeClr>
                </a:solidFill>
              </a:rPr>
              <a:t>Hair, eyes, feet and voice</a:t>
            </a:r>
          </a:p>
          <a:p>
            <a:pPr marL="285750" indent="-285750">
              <a:buFont typeface="Wingdings" panose="05000000000000000000" pitchFamily="2" charset="2"/>
              <a:buChar char="Ø"/>
            </a:pPr>
            <a:r>
              <a:rPr lang="en-GB" sz="2400" b="1" dirty="0" smtClean="0">
                <a:solidFill>
                  <a:schemeClr val="bg1">
                    <a:lumMod val="60000"/>
                    <a:lumOff val="40000"/>
                  </a:schemeClr>
                </a:solidFill>
              </a:rPr>
              <a:t>Two-edged sword from his mouth</a:t>
            </a:r>
            <a:endParaRPr lang="en-GB" sz="2400" b="1" dirty="0">
              <a:solidFill>
                <a:schemeClr val="bg1">
                  <a:lumMod val="60000"/>
                  <a:lumOff val="40000"/>
                </a:schemeClr>
              </a:solidFill>
            </a:endParaRPr>
          </a:p>
        </p:txBody>
      </p:sp>
      <p:sp>
        <p:nvSpPr>
          <p:cNvPr id="6" name="TextBox 5"/>
          <p:cNvSpPr txBox="1"/>
          <p:nvPr/>
        </p:nvSpPr>
        <p:spPr>
          <a:xfrm>
            <a:off x="6948264" y="3789040"/>
            <a:ext cx="2160240" cy="2554545"/>
          </a:xfrm>
          <a:prstGeom prst="rect">
            <a:avLst/>
          </a:prstGeom>
          <a:noFill/>
        </p:spPr>
        <p:txBody>
          <a:bodyPr wrap="square" rtlCol="0">
            <a:spAutoFit/>
          </a:bodyPr>
          <a:lstStyle/>
          <a:p>
            <a:r>
              <a:rPr lang="en-GB" sz="2000" b="1" i="1" dirty="0" smtClean="0">
                <a:solidFill>
                  <a:srgbClr val="0070C0"/>
                </a:solidFill>
              </a:rPr>
              <a:t>“The word of the Lord is sharper than any two-edged sword, it penetrates…it judges…” </a:t>
            </a:r>
            <a:r>
              <a:rPr lang="en-GB" sz="2000" b="1" dirty="0" smtClean="0">
                <a:solidFill>
                  <a:srgbClr val="0070C0"/>
                </a:solidFill>
              </a:rPr>
              <a:t>Heb 4:12</a:t>
            </a:r>
            <a:endParaRPr lang="en-GB" sz="2000" b="1" i="1" dirty="0">
              <a:solidFill>
                <a:srgbClr val="0070C0"/>
              </a:solidFill>
            </a:endParaRPr>
          </a:p>
        </p:txBody>
      </p:sp>
    </p:spTree>
    <p:extLst>
      <p:ext uri="{BB962C8B-B14F-4D97-AF65-F5344CB8AC3E}">
        <p14:creationId xmlns:p14="http://schemas.microsoft.com/office/powerpoint/2010/main" val="3996569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431540" y="1342263"/>
            <a:ext cx="8280920" cy="1938992"/>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a:p>
            <a:pPr marL="742950" indent="-742950" algn="just">
              <a:buAutoNum type="arabicPeriod"/>
            </a:pPr>
            <a:r>
              <a:rPr lang="en-GB" sz="3600" b="1" dirty="0" smtClean="0">
                <a:ln>
                  <a:solidFill>
                    <a:schemeClr val="bg1"/>
                  </a:solidFill>
                </a:ln>
                <a:solidFill>
                  <a:srgbClr val="002060"/>
                </a:solidFill>
                <a:effectLst>
                  <a:outerShdw blurRad="38100" dist="38100" dir="2700000" algn="tl">
                    <a:srgbClr val="000000">
                      <a:alpha val="43137"/>
                    </a:srgbClr>
                  </a:outerShdw>
                </a:effectLst>
              </a:rPr>
              <a:t>John’s reaction (1:17a)</a:t>
            </a:r>
          </a:p>
        </p:txBody>
      </p:sp>
      <p:sp>
        <p:nvSpPr>
          <p:cNvPr id="2" name="TextBox 1"/>
          <p:cNvSpPr txBox="1"/>
          <p:nvPr/>
        </p:nvSpPr>
        <p:spPr>
          <a:xfrm>
            <a:off x="1115616" y="3203397"/>
            <a:ext cx="7200800" cy="584775"/>
          </a:xfrm>
          <a:prstGeom prst="rect">
            <a:avLst/>
          </a:prstGeom>
          <a:noFill/>
        </p:spPr>
        <p:txBody>
          <a:bodyPr wrap="square" rtlCol="0">
            <a:spAutoFit/>
          </a:bodyPr>
          <a:lstStyle/>
          <a:p>
            <a:r>
              <a:rPr lang="en-GB" sz="3200" b="1" dirty="0" smtClean="0">
                <a:ln>
                  <a:solidFill>
                    <a:schemeClr val="bg1">
                      <a:lumMod val="50000"/>
                    </a:schemeClr>
                  </a:solidFill>
                </a:ln>
                <a:solidFill>
                  <a:srgbClr val="C00000"/>
                </a:solidFill>
                <a:effectLst>
                  <a:outerShdw blurRad="38100" dist="38100" dir="2700000" algn="tl">
                    <a:srgbClr val="000000">
                      <a:alpha val="43137"/>
                    </a:srgbClr>
                  </a:outerShdw>
                </a:effectLst>
              </a:rPr>
              <a:t>“I fell at his feet as though dead”</a:t>
            </a:r>
            <a:endParaRPr lang="en-GB" sz="3200" b="1" dirty="0">
              <a:ln>
                <a:solidFill>
                  <a:schemeClr val="bg1">
                    <a:lumMod val="50000"/>
                  </a:schemeClr>
                </a:solidFill>
              </a:ln>
              <a:solidFill>
                <a:srgbClr val="C00000"/>
              </a:solidFill>
              <a:effectLst>
                <a:outerShdw blurRad="38100" dist="38100" dir="2700000" algn="tl">
                  <a:srgbClr val="000000">
                    <a:alpha val="43137"/>
                  </a:srgbClr>
                </a:outerShdw>
              </a:effectLst>
            </a:endParaRPr>
          </a:p>
        </p:txBody>
      </p:sp>
      <p:sp>
        <p:nvSpPr>
          <p:cNvPr id="5" name="TextBox 4"/>
          <p:cNvSpPr txBox="1"/>
          <p:nvPr/>
        </p:nvSpPr>
        <p:spPr>
          <a:xfrm>
            <a:off x="1403648" y="3788172"/>
            <a:ext cx="6984776" cy="2123658"/>
          </a:xfrm>
          <a:prstGeom prst="rect">
            <a:avLst/>
          </a:prstGeom>
          <a:noFill/>
        </p:spPr>
        <p:txBody>
          <a:bodyPr wrap="square" rtlCol="0">
            <a:spAutoFit/>
          </a:bodyPr>
          <a:lstStyle/>
          <a:p>
            <a:r>
              <a:rPr lang="en-GB" sz="2000" b="1" dirty="0" smtClean="0">
                <a:ln>
                  <a:solidFill>
                    <a:schemeClr val="bg1">
                      <a:lumMod val="50000"/>
                    </a:schemeClr>
                  </a:solidFill>
                </a:ln>
                <a:solidFill>
                  <a:srgbClr val="00B0F0"/>
                </a:solidFill>
                <a:effectLst>
                  <a:outerShdw blurRad="38100" dist="38100" dir="2700000" algn="tl">
                    <a:srgbClr val="000000">
                      <a:alpha val="43137"/>
                    </a:srgbClr>
                  </a:outerShdw>
                </a:effectLst>
              </a:rPr>
              <a:t>Compare:</a:t>
            </a:r>
          </a:p>
          <a:p>
            <a:pPr marL="457200" indent="-101600">
              <a:buFont typeface="Wingdings" panose="05000000000000000000" pitchFamily="2" charset="2"/>
              <a:buChar char="Ø"/>
            </a:pPr>
            <a:r>
              <a:rPr lang="en-GB" sz="2800" b="1" dirty="0" smtClean="0">
                <a:ln>
                  <a:solidFill>
                    <a:schemeClr val="bg1">
                      <a:lumMod val="50000"/>
                    </a:schemeClr>
                  </a:solidFill>
                </a:ln>
                <a:solidFill>
                  <a:srgbClr val="00B0F0"/>
                </a:solidFill>
                <a:effectLst>
                  <a:outerShdw blurRad="38100" dist="38100" dir="2700000" algn="tl">
                    <a:srgbClr val="000000">
                      <a:alpha val="43137"/>
                    </a:srgbClr>
                  </a:outerShdw>
                </a:effectLst>
              </a:rPr>
              <a:t> Moses – Exodus 3:6</a:t>
            </a:r>
          </a:p>
          <a:p>
            <a:pPr marL="457200" indent="-101600">
              <a:buFont typeface="Wingdings" panose="05000000000000000000" pitchFamily="2" charset="2"/>
              <a:buChar char="Ø"/>
            </a:pPr>
            <a:r>
              <a:rPr lang="en-GB" sz="2800" b="1" dirty="0" smtClean="0">
                <a:ln>
                  <a:solidFill>
                    <a:schemeClr val="bg1">
                      <a:lumMod val="50000"/>
                    </a:schemeClr>
                  </a:solidFill>
                </a:ln>
                <a:solidFill>
                  <a:srgbClr val="00B0F0"/>
                </a:solidFill>
                <a:effectLst>
                  <a:outerShdw blurRad="38100" dist="38100" dir="2700000" algn="tl">
                    <a:srgbClr val="000000">
                      <a:alpha val="43137"/>
                    </a:srgbClr>
                  </a:outerShdw>
                </a:effectLst>
              </a:rPr>
              <a:t> Isaiah – (6:5)</a:t>
            </a:r>
          </a:p>
          <a:p>
            <a:pPr marL="457200" indent="-101600">
              <a:buFont typeface="Wingdings" panose="05000000000000000000" pitchFamily="2" charset="2"/>
              <a:buChar char="Ø"/>
            </a:pPr>
            <a:r>
              <a:rPr lang="en-GB" sz="2800" b="1" dirty="0">
                <a:ln>
                  <a:solidFill>
                    <a:schemeClr val="bg1">
                      <a:lumMod val="50000"/>
                    </a:schemeClr>
                  </a:solidFill>
                </a:ln>
                <a:solidFill>
                  <a:srgbClr val="00B0F0"/>
                </a:solidFill>
                <a:effectLst>
                  <a:outerShdw blurRad="38100" dist="38100" dir="2700000" algn="tl">
                    <a:srgbClr val="000000">
                      <a:alpha val="43137"/>
                    </a:srgbClr>
                  </a:outerShdw>
                </a:effectLst>
              </a:rPr>
              <a:t> </a:t>
            </a:r>
            <a:r>
              <a:rPr lang="en-GB" sz="2800" b="1" dirty="0" smtClean="0">
                <a:ln>
                  <a:solidFill>
                    <a:schemeClr val="bg1">
                      <a:lumMod val="50000"/>
                    </a:schemeClr>
                  </a:solidFill>
                </a:ln>
                <a:solidFill>
                  <a:srgbClr val="00B0F0"/>
                </a:solidFill>
                <a:effectLst>
                  <a:outerShdw blurRad="38100" dist="38100" dir="2700000" algn="tl">
                    <a:srgbClr val="000000">
                      <a:alpha val="43137"/>
                    </a:srgbClr>
                  </a:outerShdw>
                </a:effectLst>
              </a:rPr>
              <a:t>Ezekiel – (1:28; 3:22-23; 43:1-3)</a:t>
            </a:r>
          </a:p>
          <a:p>
            <a:endParaRPr lang="en-GB" sz="2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95775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a:xfrm>
            <a:off x="316706" y="188640"/>
            <a:ext cx="8510588" cy="1124744"/>
          </a:xfrm>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9219" name="Rectangle 3"/>
          <p:cNvSpPr>
            <a:spLocks noGrp="1" noRot="1" noChangeArrowheads="1"/>
          </p:cNvSpPr>
          <p:nvPr>
            <p:ph type="body" idx="1"/>
          </p:nvPr>
        </p:nvSpPr>
        <p:spPr>
          <a:xfrm>
            <a:off x="301625" y="1217612"/>
            <a:ext cx="8540750" cy="4422775"/>
          </a:xfrm>
        </p:spPr>
        <p:txBody>
          <a:bodyPr/>
          <a:lstStyle/>
          <a:p>
            <a:pPr eaLnBrk="1" hangingPunct="1">
              <a:defRPr/>
            </a:pPr>
            <a:r>
              <a:rPr lang="en-GB" dirty="0" smtClean="0">
                <a:solidFill>
                  <a:srgbClr val="0070C0"/>
                </a:solidFill>
              </a:rPr>
              <a:t>What is “worship”?</a:t>
            </a:r>
            <a:endParaRPr lang="en-GB" dirty="0">
              <a:solidFill>
                <a:srgbClr val="0070C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431540" y="1490008"/>
            <a:ext cx="8280920" cy="1938992"/>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a:p>
            <a:pPr marL="742950" indent="-742950" algn="just">
              <a:buAutoNum type="arabicPeriod"/>
            </a:pPr>
            <a:r>
              <a:rPr lang="en-GB" sz="3600" b="1" dirty="0" smtClean="0">
                <a:ln>
                  <a:solidFill>
                    <a:schemeClr val="bg1"/>
                  </a:solidFill>
                </a:ln>
                <a:solidFill>
                  <a:srgbClr val="002060"/>
                </a:solidFill>
                <a:effectLst>
                  <a:outerShdw blurRad="38100" dist="38100" dir="2700000" algn="tl">
                    <a:srgbClr val="000000">
                      <a:alpha val="43137"/>
                    </a:srgbClr>
                  </a:outerShdw>
                </a:effectLst>
              </a:rPr>
              <a:t>John’s reaction (1:17a) - </a:t>
            </a:r>
            <a:r>
              <a:rPr lang="en-GB" sz="2800" b="1" dirty="0" smtClean="0">
                <a:ln>
                  <a:solidFill>
                    <a:schemeClr val="bg1"/>
                  </a:solidFill>
                </a:ln>
                <a:solidFill>
                  <a:srgbClr val="002060"/>
                </a:solidFill>
                <a:effectLst>
                  <a:outerShdw blurRad="38100" dist="38100" dir="2700000" algn="tl">
                    <a:srgbClr val="000000">
                      <a:alpha val="43137"/>
                    </a:srgbClr>
                  </a:outerShdw>
                </a:effectLst>
              </a:rPr>
              <a:t>worship</a:t>
            </a:r>
          </a:p>
        </p:txBody>
      </p:sp>
      <p:sp>
        <p:nvSpPr>
          <p:cNvPr id="3" name="TextBox 2"/>
          <p:cNvSpPr txBox="1"/>
          <p:nvPr/>
        </p:nvSpPr>
        <p:spPr>
          <a:xfrm>
            <a:off x="1708445" y="3557340"/>
            <a:ext cx="6471842" cy="954107"/>
          </a:xfrm>
          <a:prstGeom prst="rect">
            <a:avLst/>
          </a:prstGeom>
          <a:noFill/>
        </p:spPr>
        <p:txBody>
          <a:bodyPr wrap="square" rtlCol="0">
            <a:spAutoFit/>
          </a:bodyPr>
          <a:lstStyle/>
          <a:p>
            <a:r>
              <a:rPr lang="en-GB" sz="2800" b="1" dirty="0" smtClean="0">
                <a:ln>
                  <a:solidFill>
                    <a:schemeClr val="bg1">
                      <a:lumMod val="50000"/>
                    </a:schemeClr>
                  </a:solidFill>
                </a:ln>
                <a:solidFill>
                  <a:srgbClr val="0070C0"/>
                </a:solidFill>
                <a:effectLst>
                  <a:glow rad="127000">
                    <a:srgbClr val="FFFF00"/>
                  </a:glow>
                  <a:outerShdw blurRad="38100" dist="38100" dir="2700000" algn="tl">
                    <a:srgbClr val="000000">
                      <a:alpha val="43137"/>
                    </a:srgbClr>
                  </a:outerShdw>
                </a:effectLst>
              </a:rPr>
              <a:t>Two words describe worship:</a:t>
            </a:r>
          </a:p>
          <a:p>
            <a:pPr marL="896938" indent="-177800" defTabSz="1074738">
              <a:buFont typeface="Arial" panose="020B0604020202020204" pitchFamily="34" charset="0"/>
              <a:buChar char="•"/>
            </a:pPr>
            <a:r>
              <a:rPr lang="en-GB" sz="2800" b="1" dirty="0">
                <a:ln>
                  <a:solidFill>
                    <a:schemeClr val="bg1">
                      <a:lumMod val="50000"/>
                    </a:schemeClr>
                  </a:solidFill>
                </a:ln>
                <a:solidFill>
                  <a:srgbClr val="0070C0"/>
                </a:solidFill>
                <a:effectLst>
                  <a:glow rad="127000">
                    <a:srgbClr val="FFFF00"/>
                  </a:glow>
                  <a:outerShdw blurRad="38100" dist="38100" dir="2700000" algn="tl">
                    <a:srgbClr val="000000">
                      <a:alpha val="43137"/>
                    </a:srgbClr>
                  </a:outerShdw>
                </a:effectLst>
              </a:rPr>
              <a:t>	</a:t>
            </a:r>
            <a:r>
              <a:rPr lang="en-GB" sz="2800" b="1" dirty="0" smtClean="0">
                <a:ln>
                  <a:solidFill>
                    <a:schemeClr val="bg1">
                      <a:lumMod val="50000"/>
                    </a:schemeClr>
                  </a:solidFill>
                </a:ln>
                <a:solidFill>
                  <a:srgbClr val="0070C0"/>
                </a:solidFill>
                <a:effectLst>
                  <a:glow rad="127000">
                    <a:srgbClr val="FFFF00"/>
                  </a:glow>
                  <a:outerShdw blurRad="38100" dist="38100" dir="2700000" algn="tl">
                    <a:srgbClr val="000000">
                      <a:alpha val="43137"/>
                    </a:srgbClr>
                  </a:outerShdw>
                </a:effectLst>
              </a:rPr>
              <a:t>pay </a:t>
            </a:r>
            <a:r>
              <a:rPr lang="en-GB" sz="2800" b="1" dirty="0" smtClean="0">
                <a:ln>
                  <a:solidFill>
                    <a:schemeClr val="bg1">
                      <a:lumMod val="50000"/>
                    </a:schemeClr>
                  </a:solidFill>
                </a:ln>
                <a:solidFill>
                  <a:srgbClr val="0070C0"/>
                </a:solidFill>
                <a:effectLst>
                  <a:glow rad="127000">
                    <a:srgbClr val="FFFF00"/>
                  </a:glow>
                  <a:outerShdw blurRad="38100" dist="38100" dir="2700000" algn="tl">
                    <a:srgbClr val="000000">
                      <a:alpha val="43137"/>
                    </a:srgbClr>
                  </a:outerShdw>
                </a:effectLst>
              </a:rPr>
              <a:t>homage</a:t>
            </a:r>
            <a:endParaRPr lang="en-GB" sz="2800" b="1" dirty="0">
              <a:ln>
                <a:solidFill>
                  <a:schemeClr val="bg1">
                    <a:lumMod val="50000"/>
                  </a:schemeClr>
                </a:solidFill>
              </a:ln>
              <a:solidFill>
                <a:srgbClr val="0070C0"/>
              </a:solidFill>
              <a:effectLst>
                <a:glow rad="1270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31587496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431540" y="1490008"/>
            <a:ext cx="8280920" cy="1938992"/>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a:p>
            <a:pPr marL="742950" indent="-742950" algn="just">
              <a:buAutoNum type="arabicPeriod"/>
            </a:pPr>
            <a:r>
              <a:rPr lang="en-GB" sz="3600" b="1" dirty="0" smtClean="0">
                <a:ln>
                  <a:solidFill>
                    <a:schemeClr val="bg1"/>
                  </a:solidFill>
                </a:ln>
                <a:solidFill>
                  <a:srgbClr val="002060"/>
                </a:solidFill>
                <a:effectLst>
                  <a:outerShdw blurRad="38100" dist="38100" dir="2700000" algn="tl">
                    <a:srgbClr val="000000">
                      <a:alpha val="43137"/>
                    </a:srgbClr>
                  </a:outerShdw>
                </a:effectLst>
              </a:rPr>
              <a:t>John’s reaction (1:17a) - </a:t>
            </a:r>
            <a:r>
              <a:rPr lang="en-GB" sz="2800" b="1" dirty="0" smtClean="0">
                <a:ln>
                  <a:solidFill>
                    <a:schemeClr val="bg1"/>
                  </a:solidFill>
                </a:ln>
                <a:solidFill>
                  <a:srgbClr val="002060"/>
                </a:solidFill>
                <a:effectLst>
                  <a:outerShdw blurRad="38100" dist="38100" dir="2700000" algn="tl">
                    <a:srgbClr val="000000">
                      <a:alpha val="43137"/>
                    </a:srgbClr>
                  </a:outerShdw>
                </a:effectLst>
              </a:rPr>
              <a:t>worship</a:t>
            </a:r>
          </a:p>
        </p:txBody>
      </p:sp>
      <p:sp>
        <p:nvSpPr>
          <p:cNvPr id="3" name="TextBox 2"/>
          <p:cNvSpPr txBox="1"/>
          <p:nvPr/>
        </p:nvSpPr>
        <p:spPr>
          <a:xfrm>
            <a:off x="1708444" y="3557340"/>
            <a:ext cx="7184035" cy="1815882"/>
          </a:xfrm>
          <a:prstGeom prst="rect">
            <a:avLst/>
          </a:prstGeom>
          <a:noFill/>
        </p:spPr>
        <p:txBody>
          <a:bodyPr wrap="square" rtlCol="0">
            <a:spAutoFit/>
          </a:bodyPr>
          <a:lstStyle/>
          <a:p>
            <a:r>
              <a:rPr lang="en-GB" sz="2800" b="1" dirty="0" smtClean="0">
                <a:ln>
                  <a:solidFill>
                    <a:schemeClr val="bg1">
                      <a:lumMod val="50000"/>
                    </a:schemeClr>
                  </a:solidFill>
                </a:ln>
                <a:solidFill>
                  <a:srgbClr val="0070C0"/>
                </a:solidFill>
                <a:effectLst>
                  <a:glow rad="127000">
                    <a:srgbClr val="FFFF00"/>
                  </a:glow>
                  <a:outerShdw blurRad="38100" dist="38100" dir="2700000" algn="tl">
                    <a:srgbClr val="000000">
                      <a:alpha val="43137"/>
                    </a:srgbClr>
                  </a:outerShdw>
                </a:effectLst>
              </a:rPr>
              <a:t>Two words describe worship:</a:t>
            </a:r>
          </a:p>
          <a:p>
            <a:pPr marL="895350" indent="-176213" defTabSz="1074738">
              <a:buFont typeface="Arial" panose="020B0604020202020204" pitchFamily="34" charset="0"/>
              <a:buChar char="•"/>
            </a:pPr>
            <a:r>
              <a:rPr lang="en-GB" sz="2800" b="1" dirty="0">
                <a:ln>
                  <a:solidFill>
                    <a:schemeClr val="bg1">
                      <a:lumMod val="50000"/>
                    </a:schemeClr>
                  </a:solidFill>
                </a:ln>
                <a:solidFill>
                  <a:srgbClr val="0070C0"/>
                </a:solidFill>
                <a:effectLst>
                  <a:glow rad="127000">
                    <a:srgbClr val="FFFF00"/>
                  </a:glow>
                  <a:outerShdw blurRad="38100" dist="38100" dir="2700000" algn="tl">
                    <a:srgbClr val="000000">
                      <a:alpha val="43137"/>
                    </a:srgbClr>
                  </a:outerShdw>
                </a:effectLst>
              </a:rPr>
              <a:t>	</a:t>
            </a:r>
            <a:r>
              <a:rPr lang="en-GB" sz="2800" b="1" dirty="0" smtClean="0">
                <a:ln>
                  <a:solidFill>
                    <a:schemeClr val="bg1">
                      <a:lumMod val="50000"/>
                    </a:schemeClr>
                  </a:solidFill>
                </a:ln>
                <a:solidFill>
                  <a:srgbClr val="0070C0"/>
                </a:solidFill>
                <a:effectLst>
                  <a:glow rad="127000">
                    <a:srgbClr val="FFFF00"/>
                  </a:glow>
                  <a:outerShdw blurRad="38100" dist="38100" dir="2700000" algn="tl">
                    <a:srgbClr val="000000">
                      <a:alpha val="43137"/>
                    </a:srgbClr>
                  </a:outerShdw>
                </a:effectLst>
              </a:rPr>
              <a:t>pay </a:t>
            </a:r>
            <a:r>
              <a:rPr lang="en-GB" sz="2800" b="1" dirty="0" smtClean="0">
                <a:ln>
                  <a:solidFill>
                    <a:schemeClr val="bg1">
                      <a:lumMod val="50000"/>
                    </a:schemeClr>
                  </a:solidFill>
                </a:ln>
                <a:solidFill>
                  <a:srgbClr val="0070C0"/>
                </a:solidFill>
                <a:effectLst>
                  <a:glow rad="127000">
                    <a:srgbClr val="FFFF00"/>
                  </a:glow>
                  <a:outerShdw blurRad="38100" dist="38100" dir="2700000" algn="tl">
                    <a:srgbClr val="000000">
                      <a:alpha val="43137"/>
                    </a:srgbClr>
                  </a:outerShdw>
                </a:effectLst>
              </a:rPr>
              <a:t>homage + fear </a:t>
            </a:r>
            <a:r>
              <a:rPr lang="en-GB" sz="2800" b="1" dirty="0">
                <a:ln>
                  <a:solidFill>
                    <a:schemeClr val="bg1">
                      <a:lumMod val="50000"/>
                    </a:schemeClr>
                  </a:solidFill>
                </a:ln>
                <a:solidFill>
                  <a:srgbClr val="0070C0"/>
                </a:solidFill>
                <a:effectLst>
                  <a:glow rad="127000">
                    <a:srgbClr val="FFFF00"/>
                  </a:glow>
                  <a:outerShdw blurRad="38100" dist="38100" dir="2700000" algn="tl">
                    <a:srgbClr val="000000">
                      <a:alpha val="43137"/>
                    </a:srgbClr>
                  </a:outerShdw>
                </a:effectLst>
              </a:rPr>
              <a:t>and </a:t>
            </a:r>
            <a:r>
              <a:rPr lang="en-GB" sz="2800" b="1" dirty="0" smtClean="0">
                <a:ln>
                  <a:solidFill>
                    <a:schemeClr val="bg1">
                      <a:lumMod val="50000"/>
                    </a:schemeClr>
                  </a:solidFill>
                </a:ln>
                <a:solidFill>
                  <a:srgbClr val="0070C0"/>
                </a:solidFill>
                <a:effectLst>
                  <a:glow rad="127000">
                    <a:srgbClr val="FFFF00"/>
                  </a:glow>
                  <a:outerShdw blurRad="38100" dist="38100" dir="2700000" algn="tl">
                    <a:srgbClr val="000000">
                      <a:alpha val="43137"/>
                    </a:srgbClr>
                  </a:outerShdw>
                </a:effectLst>
              </a:rPr>
              <a:t>                  	fascination</a:t>
            </a:r>
            <a:endParaRPr lang="en-GB" sz="2800" b="1" dirty="0">
              <a:ln>
                <a:solidFill>
                  <a:schemeClr val="bg1">
                    <a:lumMod val="50000"/>
                  </a:schemeClr>
                </a:solidFill>
              </a:ln>
              <a:solidFill>
                <a:srgbClr val="0070C0"/>
              </a:solidFill>
              <a:effectLst>
                <a:glow rad="127000">
                  <a:srgbClr val="FFFF00"/>
                </a:glow>
                <a:outerShdw blurRad="38100" dist="38100" dir="2700000" algn="tl">
                  <a:srgbClr val="000000">
                    <a:alpha val="43137"/>
                  </a:srgbClr>
                </a:outerShdw>
              </a:effectLst>
            </a:endParaRPr>
          </a:p>
          <a:p>
            <a:pPr marL="719138" defTabSz="1074738"/>
            <a:endParaRPr lang="en-GB" sz="2800" b="1" dirty="0" smtClean="0">
              <a:ln>
                <a:solidFill>
                  <a:schemeClr val="bg1">
                    <a:lumMod val="50000"/>
                  </a:schemeClr>
                </a:solidFill>
              </a:ln>
              <a:solidFill>
                <a:schemeClr val="bg1">
                  <a:lumMod val="60000"/>
                  <a:lumOff val="40000"/>
                </a:schemeClr>
              </a:solidFill>
              <a:effectLst>
                <a:glow rad="127000">
                  <a:srgbClr val="FFFF00"/>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4123993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431540" y="1502198"/>
            <a:ext cx="8280920" cy="1938992"/>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a:p>
            <a:pPr marL="742950" indent="-742950" algn="just">
              <a:buAutoNum type="arabicPeriod"/>
            </a:pPr>
            <a:r>
              <a:rPr lang="en-GB" sz="3600" b="1" dirty="0" smtClean="0">
                <a:ln>
                  <a:solidFill>
                    <a:schemeClr val="bg1"/>
                  </a:solidFill>
                </a:ln>
                <a:solidFill>
                  <a:srgbClr val="002060"/>
                </a:solidFill>
                <a:effectLst>
                  <a:outerShdw blurRad="38100" dist="38100" dir="2700000" algn="tl">
                    <a:srgbClr val="000000">
                      <a:alpha val="43137"/>
                    </a:srgbClr>
                  </a:outerShdw>
                </a:effectLst>
              </a:rPr>
              <a:t>John’s reaction (1:17a) - </a:t>
            </a:r>
            <a:r>
              <a:rPr lang="en-GB" sz="2800" b="1" dirty="0" smtClean="0">
                <a:ln>
                  <a:solidFill>
                    <a:schemeClr val="bg1"/>
                  </a:solidFill>
                </a:ln>
                <a:solidFill>
                  <a:srgbClr val="002060"/>
                </a:solidFill>
                <a:effectLst>
                  <a:outerShdw blurRad="38100" dist="38100" dir="2700000" algn="tl">
                    <a:srgbClr val="000000">
                      <a:alpha val="43137"/>
                    </a:srgbClr>
                  </a:outerShdw>
                </a:effectLst>
              </a:rPr>
              <a:t>worship</a:t>
            </a:r>
          </a:p>
        </p:txBody>
      </p:sp>
      <p:sp>
        <p:nvSpPr>
          <p:cNvPr id="3" name="TextBox 2"/>
          <p:cNvSpPr txBox="1"/>
          <p:nvPr/>
        </p:nvSpPr>
        <p:spPr>
          <a:xfrm>
            <a:off x="1708444" y="3557340"/>
            <a:ext cx="6751987" cy="1384995"/>
          </a:xfrm>
          <a:prstGeom prst="rect">
            <a:avLst/>
          </a:prstGeom>
          <a:noFill/>
        </p:spPr>
        <p:txBody>
          <a:bodyPr wrap="square" rtlCol="0">
            <a:spAutoFit/>
          </a:bodyPr>
          <a:lstStyle/>
          <a:p>
            <a:r>
              <a:rPr lang="en-GB" sz="2800" b="1" dirty="0" smtClean="0">
                <a:ln>
                  <a:solidFill>
                    <a:schemeClr val="bg1">
                      <a:lumMod val="50000"/>
                    </a:schemeClr>
                  </a:solidFill>
                </a:ln>
                <a:solidFill>
                  <a:schemeClr val="bg1">
                    <a:lumMod val="60000"/>
                    <a:lumOff val="40000"/>
                  </a:schemeClr>
                </a:solidFill>
                <a:effectLst>
                  <a:glow rad="127000">
                    <a:srgbClr val="FFFF00"/>
                  </a:glow>
                  <a:outerShdw blurRad="38100" dist="38100" dir="2700000" algn="tl">
                    <a:srgbClr val="000000">
                      <a:alpha val="43137"/>
                    </a:srgbClr>
                  </a:outerShdw>
                </a:effectLst>
              </a:rPr>
              <a:t>Two words describe worship:</a:t>
            </a:r>
          </a:p>
          <a:p>
            <a:pPr marL="896938" indent="-177800" defTabSz="1074738">
              <a:buFont typeface="Arial" panose="020B0604020202020204" pitchFamily="34" charset="0"/>
              <a:buChar char="•"/>
            </a:pPr>
            <a:r>
              <a:rPr lang="en-GB" sz="2800" b="1">
                <a:ln>
                  <a:solidFill>
                    <a:schemeClr val="bg1">
                      <a:lumMod val="50000"/>
                    </a:schemeClr>
                  </a:solidFill>
                </a:ln>
                <a:solidFill>
                  <a:schemeClr val="bg1">
                    <a:lumMod val="60000"/>
                    <a:lumOff val="40000"/>
                  </a:schemeClr>
                </a:solidFill>
                <a:effectLst>
                  <a:glow rad="127000">
                    <a:srgbClr val="FFFF00"/>
                  </a:glow>
                  <a:outerShdw blurRad="38100" dist="38100" dir="2700000" algn="tl">
                    <a:srgbClr val="000000">
                      <a:alpha val="43137"/>
                    </a:srgbClr>
                  </a:outerShdw>
                </a:effectLst>
              </a:rPr>
              <a:t>	</a:t>
            </a:r>
            <a:r>
              <a:rPr lang="en-GB" sz="2800" b="1" smtClean="0">
                <a:ln>
                  <a:solidFill>
                    <a:schemeClr val="bg1">
                      <a:lumMod val="50000"/>
                    </a:schemeClr>
                  </a:solidFill>
                </a:ln>
                <a:solidFill>
                  <a:schemeClr val="bg1">
                    <a:lumMod val="60000"/>
                    <a:lumOff val="40000"/>
                  </a:schemeClr>
                </a:solidFill>
                <a:effectLst>
                  <a:glow rad="127000">
                    <a:srgbClr val="FFFF00"/>
                  </a:glow>
                  <a:outerShdw blurRad="38100" dist="38100" dir="2700000" algn="tl">
                    <a:srgbClr val="000000">
                      <a:alpha val="43137"/>
                    </a:srgbClr>
                  </a:outerShdw>
                </a:effectLst>
              </a:rPr>
              <a:t>pay </a:t>
            </a:r>
            <a:r>
              <a:rPr lang="en-GB" sz="2800" b="1" dirty="0" smtClean="0">
                <a:ln>
                  <a:solidFill>
                    <a:schemeClr val="bg1">
                      <a:lumMod val="50000"/>
                    </a:schemeClr>
                  </a:solidFill>
                </a:ln>
                <a:solidFill>
                  <a:schemeClr val="bg1">
                    <a:lumMod val="60000"/>
                    <a:lumOff val="40000"/>
                  </a:schemeClr>
                </a:solidFill>
                <a:effectLst>
                  <a:glow rad="127000">
                    <a:srgbClr val="FFFF00"/>
                  </a:glow>
                  <a:outerShdw blurRad="38100" dist="38100" dir="2700000" algn="tl">
                    <a:srgbClr val="000000">
                      <a:alpha val="43137"/>
                    </a:srgbClr>
                  </a:outerShdw>
                </a:effectLst>
              </a:rPr>
              <a:t>homage + fear/fascination</a:t>
            </a:r>
          </a:p>
          <a:p>
            <a:pPr marL="896938" indent="-177800" defTabSz="1074738">
              <a:buFont typeface="Arial" panose="020B0604020202020204" pitchFamily="34" charset="0"/>
              <a:buChar char="•"/>
            </a:pPr>
            <a:r>
              <a:rPr lang="en-GB" sz="2800" b="1" dirty="0">
                <a:ln>
                  <a:solidFill>
                    <a:schemeClr val="bg1">
                      <a:lumMod val="50000"/>
                    </a:schemeClr>
                  </a:solidFill>
                </a:ln>
                <a:solidFill>
                  <a:schemeClr val="bg1">
                    <a:lumMod val="60000"/>
                    <a:lumOff val="40000"/>
                  </a:schemeClr>
                </a:solidFill>
                <a:effectLst>
                  <a:glow rad="127000">
                    <a:srgbClr val="FFFF00"/>
                  </a:glow>
                  <a:outerShdw blurRad="38100" dist="38100" dir="2700000" algn="tl">
                    <a:srgbClr val="000000">
                      <a:alpha val="43137"/>
                    </a:srgbClr>
                  </a:outerShdw>
                </a:effectLst>
              </a:rPr>
              <a:t> </a:t>
            </a:r>
            <a:r>
              <a:rPr lang="en-GB" sz="2800" b="1" dirty="0" smtClean="0">
                <a:ln>
                  <a:solidFill>
                    <a:schemeClr val="bg1">
                      <a:lumMod val="50000"/>
                    </a:schemeClr>
                  </a:solidFill>
                </a:ln>
                <a:solidFill>
                  <a:schemeClr val="bg1">
                    <a:lumMod val="60000"/>
                    <a:lumOff val="40000"/>
                  </a:schemeClr>
                </a:solidFill>
                <a:effectLst>
                  <a:glow rad="127000">
                    <a:srgbClr val="FFFF00"/>
                  </a:glow>
                  <a:outerShdw blurRad="38100" dist="38100" dir="2700000" algn="tl">
                    <a:srgbClr val="000000">
                      <a:alpha val="43137"/>
                    </a:srgbClr>
                  </a:outerShdw>
                </a:effectLst>
              </a:rPr>
              <a:t> service (work)</a:t>
            </a:r>
          </a:p>
        </p:txBody>
      </p:sp>
    </p:spTree>
    <p:extLst>
      <p:ext uri="{BB962C8B-B14F-4D97-AF65-F5344CB8AC3E}">
        <p14:creationId xmlns:p14="http://schemas.microsoft.com/office/powerpoint/2010/main" val="27216002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431540" y="1340768"/>
            <a:ext cx="8280920" cy="2369880"/>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a:p>
            <a:pPr marL="742950" indent="-742950" algn="just">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John’s reaction – adoration</a:t>
            </a:r>
          </a:p>
          <a:p>
            <a:pPr marL="742950" indent="-742950" algn="just">
              <a:buAutoNum type="arabicPeriod"/>
            </a:pPr>
            <a:r>
              <a:rPr lang="en-GB" sz="3600" b="1" dirty="0" smtClean="0">
                <a:ln>
                  <a:solidFill>
                    <a:schemeClr val="bg1"/>
                  </a:solidFill>
                </a:ln>
                <a:solidFill>
                  <a:srgbClr val="002060"/>
                </a:solidFill>
                <a:effectLst>
                  <a:outerShdw blurRad="38100" dist="38100" dir="2700000" algn="tl">
                    <a:srgbClr val="000000">
                      <a:alpha val="43137"/>
                    </a:srgbClr>
                  </a:outerShdw>
                </a:effectLst>
              </a:rPr>
              <a:t>True service (1:17b-20)</a:t>
            </a:r>
          </a:p>
        </p:txBody>
      </p:sp>
      <p:sp>
        <p:nvSpPr>
          <p:cNvPr id="2" name="TextBox 1"/>
          <p:cNvSpPr txBox="1"/>
          <p:nvPr/>
        </p:nvSpPr>
        <p:spPr>
          <a:xfrm>
            <a:off x="650160" y="3710648"/>
            <a:ext cx="8064896" cy="2554545"/>
          </a:xfrm>
          <a:prstGeom prst="rect">
            <a:avLst/>
          </a:prstGeom>
          <a:noFill/>
        </p:spPr>
        <p:txBody>
          <a:bodyPr wrap="square" rtlCol="0">
            <a:spAutoFit/>
          </a:bodyPr>
          <a:lstStyle/>
          <a:p>
            <a:r>
              <a:rPr lang="en-GB" sz="2000" b="1" dirty="0">
                <a:ln>
                  <a:solidFill>
                    <a:schemeClr val="bg1">
                      <a:lumMod val="50000"/>
                    </a:schemeClr>
                  </a:solidFill>
                </a:ln>
                <a:solidFill>
                  <a:srgbClr val="0070C0"/>
                </a:solidFill>
                <a:effectLst>
                  <a:outerShdw blurRad="38100" dist="38100" dir="2700000" algn="tl">
                    <a:srgbClr val="000000">
                      <a:alpha val="43137"/>
                    </a:srgbClr>
                  </a:outerShdw>
                </a:effectLst>
              </a:rPr>
              <a:t>Then he placed his right hand on me and said: “Do not be afraid. I am the First and the Last. </a:t>
            </a:r>
            <a:r>
              <a:rPr lang="en-GB" sz="2000" b="1" dirty="0" smtClean="0">
                <a:ln>
                  <a:solidFill>
                    <a:schemeClr val="bg1">
                      <a:lumMod val="50000"/>
                    </a:schemeClr>
                  </a:solidFill>
                </a:ln>
                <a:solidFill>
                  <a:srgbClr val="0070C0"/>
                </a:solidFill>
                <a:effectLst>
                  <a:outerShdw blurRad="38100" dist="38100" dir="2700000" algn="tl">
                    <a:srgbClr val="000000">
                      <a:alpha val="43137"/>
                    </a:srgbClr>
                  </a:outerShdw>
                </a:effectLst>
              </a:rPr>
              <a:t>I </a:t>
            </a:r>
            <a:r>
              <a:rPr lang="en-GB" sz="2000" b="1" dirty="0">
                <a:ln>
                  <a:solidFill>
                    <a:schemeClr val="bg1">
                      <a:lumMod val="50000"/>
                    </a:schemeClr>
                  </a:solidFill>
                </a:ln>
                <a:solidFill>
                  <a:srgbClr val="0070C0"/>
                </a:solidFill>
                <a:effectLst>
                  <a:outerShdw blurRad="38100" dist="38100" dir="2700000" algn="tl">
                    <a:srgbClr val="000000">
                      <a:alpha val="43137"/>
                    </a:srgbClr>
                  </a:outerShdw>
                </a:effectLst>
              </a:rPr>
              <a:t>am the Living One; I was dead, and now look, I am alive for ever and ever! And I hold the keys of death and </a:t>
            </a:r>
            <a:r>
              <a:rPr lang="en-GB" sz="2000" b="1" dirty="0" smtClean="0">
                <a:ln>
                  <a:solidFill>
                    <a:schemeClr val="bg1">
                      <a:lumMod val="50000"/>
                    </a:schemeClr>
                  </a:solidFill>
                </a:ln>
                <a:solidFill>
                  <a:srgbClr val="0070C0"/>
                </a:solidFill>
                <a:effectLst>
                  <a:outerShdw blurRad="38100" dist="38100" dir="2700000" algn="tl">
                    <a:srgbClr val="000000">
                      <a:alpha val="43137"/>
                    </a:srgbClr>
                  </a:outerShdw>
                </a:effectLst>
              </a:rPr>
              <a:t>Hades. Write</a:t>
            </a:r>
            <a:r>
              <a:rPr lang="en-GB" sz="2000" b="1" dirty="0">
                <a:ln>
                  <a:solidFill>
                    <a:schemeClr val="bg1">
                      <a:lumMod val="50000"/>
                    </a:schemeClr>
                  </a:solidFill>
                </a:ln>
                <a:solidFill>
                  <a:srgbClr val="0070C0"/>
                </a:solidFill>
                <a:effectLst>
                  <a:outerShdw blurRad="38100" dist="38100" dir="2700000" algn="tl">
                    <a:srgbClr val="000000">
                      <a:alpha val="43137"/>
                    </a:srgbClr>
                  </a:outerShdw>
                </a:effectLst>
              </a:rPr>
              <a:t>, therefore, what you have seen, what is now and what will take place later. </a:t>
            </a:r>
            <a:r>
              <a:rPr lang="en-GB" sz="2000" b="1" dirty="0" smtClean="0">
                <a:ln>
                  <a:solidFill>
                    <a:schemeClr val="bg1">
                      <a:lumMod val="50000"/>
                    </a:schemeClr>
                  </a:solidFill>
                </a:ln>
                <a:solidFill>
                  <a:srgbClr val="0070C0"/>
                </a:solidFill>
                <a:effectLst>
                  <a:outerShdw blurRad="38100" dist="38100" dir="2700000" algn="tl">
                    <a:srgbClr val="000000">
                      <a:alpha val="43137"/>
                    </a:srgbClr>
                  </a:outerShdw>
                </a:effectLst>
              </a:rPr>
              <a:t>The </a:t>
            </a:r>
            <a:r>
              <a:rPr lang="en-GB" sz="2000" b="1" dirty="0">
                <a:ln>
                  <a:solidFill>
                    <a:schemeClr val="bg1">
                      <a:lumMod val="50000"/>
                    </a:schemeClr>
                  </a:solidFill>
                </a:ln>
                <a:solidFill>
                  <a:srgbClr val="0070C0"/>
                </a:solidFill>
                <a:effectLst>
                  <a:outerShdw blurRad="38100" dist="38100" dir="2700000" algn="tl">
                    <a:srgbClr val="000000">
                      <a:alpha val="43137"/>
                    </a:srgbClr>
                  </a:outerShdw>
                </a:effectLst>
              </a:rPr>
              <a:t>mystery of the seven stars that you saw in my right hand and of the seven golden lampstands is this: The seven stars are the </a:t>
            </a:r>
            <a:r>
              <a:rPr lang="en-GB" sz="2000" b="1" dirty="0" smtClean="0">
                <a:ln>
                  <a:solidFill>
                    <a:schemeClr val="bg1">
                      <a:lumMod val="50000"/>
                    </a:schemeClr>
                  </a:solidFill>
                </a:ln>
                <a:solidFill>
                  <a:srgbClr val="0070C0"/>
                </a:solidFill>
                <a:effectLst>
                  <a:outerShdw blurRad="38100" dist="38100" dir="2700000" algn="tl">
                    <a:srgbClr val="000000">
                      <a:alpha val="43137"/>
                    </a:srgbClr>
                  </a:outerShdw>
                </a:effectLst>
              </a:rPr>
              <a:t>angels</a:t>
            </a:r>
            <a:r>
              <a:rPr lang="en-GB" sz="2000" b="1" dirty="0">
                <a:ln>
                  <a:solidFill>
                    <a:schemeClr val="bg1">
                      <a:lumMod val="50000"/>
                    </a:schemeClr>
                  </a:solidFill>
                </a:ln>
                <a:solidFill>
                  <a:srgbClr val="0070C0"/>
                </a:solidFill>
                <a:effectLst>
                  <a:outerShdw blurRad="38100" dist="38100" dir="2700000" algn="tl">
                    <a:srgbClr val="000000">
                      <a:alpha val="43137"/>
                    </a:srgbClr>
                  </a:outerShdw>
                </a:effectLst>
              </a:rPr>
              <a:t> of the seven churches, and the seven lampstands are the seven </a:t>
            </a:r>
            <a:r>
              <a:rPr lang="en-GB" sz="2000" b="1" dirty="0" smtClean="0">
                <a:ln>
                  <a:solidFill>
                    <a:schemeClr val="bg1">
                      <a:lumMod val="50000"/>
                    </a:schemeClr>
                  </a:solidFill>
                </a:ln>
                <a:solidFill>
                  <a:srgbClr val="0070C0"/>
                </a:solidFill>
                <a:effectLst>
                  <a:outerShdw blurRad="38100" dist="38100" dir="2700000" algn="tl">
                    <a:srgbClr val="000000">
                      <a:alpha val="43137"/>
                    </a:srgbClr>
                  </a:outerShdw>
                </a:effectLst>
              </a:rPr>
              <a:t>churches”.</a:t>
            </a:r>
            <a:endParaRPr lang="en-GB" sz="2400" dirty="0">
              <a:solidFill>
                <a:srgbClr val="0070C0"/>
              </a:solidFill>
            </a:endParaRPr>
          </a:p>
        </p:txBody>
      </p:sp>
    </p:spTree>
    <p:extLst>
      <p:ext uri="{BB962C8B-B14F-4D97-AF65-F5344CB8AC3E}">
        <p14:creationId xmlns:p14="http://schemas.microsoft.com/office/powerpoint/2010/main" val="9331597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431540" y="1412388"/>
            <a:ext cx="8280920" cy="2369880"/>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a:p>
            <a:pPr marL="742950" indent="-742950" algn="just">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John’s reaction – adoration</a:t>
            </a:r>
          </a:p>
          <a:p>
            <a:pPr marL="742950" indent="-742950" algn="just">
              <a:buAutoNum type="arabicPeriod"/>
            </a:pPr>
            <a:r>
              <a:rPr lang="en-GB" sz="3600" b="1" dirty="0" smtClean="0">
                <a:ln>
                  <a:solidFill>
                    <a:schemeClr val="bg1"/>
                  </a:solidFill>
                </a:ln>
                <a:solidFill>
                  <a:srgbClr val="002060"/>
                </a:solidFill>
                <a:effectLst>
                  <a:outerShdw blurRad="38100" dist="38100" dir="2700000" algn="tl">
                    <a:srgbClr val="000000">
                      <a:alpha val="43137"/>
                    </a:srgbClr>
                  </a:outerShdw>
                </a:effectLst>
              </a:rPr>
              <a:t>True service (1:17b-20)</a:t>
            </a:r>
          </a:p>
        </p:txBody>
      </p:sp>
      <p:sp>
        <p:nvSpPr>
          <p:cNvPr id="3" name="TextBox 2"/>
          <p:cNvSpPr txBox="1"/>
          <p:nvPr/>
        </p:nvSpPr>
        <p:spPr>
          <a:xfrm>
            <a:off x="1331640" y="3861048"/>
            <a:ext cx="4176464" cy="523220"/>
          </a:xfrm>
          <a:prstGeom prst="rect">
            <a:avLst/>
          </a:prstGeom>
          <a:noFill/>
        </p:spPr>
        <p:txBody>
          <a:bodyPr wrap="square" rtlCol="0">
            <a:spAutoFit/>
          </a:bodyPr>
          <a:lstStyle/>
          <a:p>
            <a:pPr marL="457200" indent="-457200">
              <a:buFont typeface="Arial" panose="020B0604020202020204" pitchFamily="34" charset="0"/>
              <a:buChar char="•"/>
            </a:pPr>
            <a:r>
              <a:rPr lang="en-GB" sz="2800" b="1" dirty="0" smtClean="0">
                <a:ln>
                  <a:solidFill>
                    <a:schemeClr val="bg1">
                      <a:lumMod val="50000"/>
                    </a:schemeClr>
                  </a:solidFill>
                </a:ln>
                <a:solidFill>
                  <a:srgbClr val="0070C0"/>
                </a:solidFill>
                <a:effectLst>
                  <a:glow rad="76200">
                    <a:schemeClr val="tx1"/>
                  </a:glow>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“Don’t be afraid”</a:t>
            </a:r>
            <a:endParaRPr lang="en-GB" sz="2800" b="1" dirty="0">
              <a:ln>
                <a:solidFill>
                  <a:schemeClr val="bg1">
                    <a:lumMod val="50000"/>
                  </a:schemeClr>
                </a:solidFill>
              </a:ln>
              <a:solidFill>
                <a:srgbClr val="0070C0"/>
              </a:solidFill>
              <a:effectLst>
                <a:glow rad="76200">
                  <a:schemeClr val="tx1"/>
                </a:glow>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764035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467544" y="1412776"/>
            <a:ext cx="8280920" cy="2369880"/>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a:p>
            <a:pPr marL="742950" indent="-742950" algn="just">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John’s reaction – adoration</a:t>
            </a:r>
          </a:p>
          <a:p>
            <a:pPr marL="742950" indent="-742950" algn="just">
              <a:buAutoNum type="arabicPeriod"/>
            </a:pPr>
            <a:r>
              <a:rPr lang="en-GB" sz="3600" b="1" dirty="0" smtClean="0">
                <a:ln>
                  <a:solidFill>
                    <a:schemeClr val="bg1"/>
                  </a:solidFill>
                </a:ln>
                <a:solidFill>
                  <a:srgbClr val="002060"/>
                </a:solidFill>
                <a:effectLst>
                  <a:outerShdw blurRad="38100" dist="38100" dir="2700000" algn="tl">
                    <a:srgbClr val="000000">
                      <a:alpha val="43137"/>
                    </a:srgbClr>
                  </a:outerShdw>
                </a:effectLst>
              </a:rPr>
              <a:t>True service (1:17b-20)</a:t>
            </a:r>
          </a:p>
        </p:txBody>
      </p:sp>
      <p:sp>
        <p:nvSpPr>
          <p:cNvPr id="3" name="TextBox 2"/>
          <p:cNvSpPr txBox="1"/>
          <p:nvPr/>
        </p:nvSpPr>
        <p:spPr>
          <a:xfrm>
            <a:off x="1331640" y="3782656"/>
            <a:ext cx="7200800" cy="1692771"/>
          </a:xfrm>
          <a:prstGeom prst="rect">
            <a:avLst/>
          </a:prstGeom>
          <a:noFill/>
        </p:spPr>
        <p:txBody>
          <a:bodyPr wrap="square" rtlCol="0">
            <a:spAutoFit/>
          </a:bodyPr>
          <a:lstStyle/>
          <a:p>
            <a:pPr marL="457200" indent="-457200">
              <a:buFont typeface="Arial" panose="020B0604020202020204" pitchFamily="34" charset="0"/>
              <a:buChar char="•"/>
            </a:pPr>
            <a:r>
              <a:rPr lang="en-GB" sz="2000" b="1" dirty="0" smtClean="0">
                <a:ln>
                  <a:solidFill>
                    <a:schemeClr val="bg1">
                      <a:lumMod val="50000"/>
                    </a:schemeClr>
                  </a:solidFill>
                </a:ln>
                <a:solidFill>
                  <a:srgbClr val="0070C0"/>
                </a:solidFill>
                <a:effectLst>
                  <a:glow>
                    <a:schemeClr val="tx1"/>
                  </a:glow>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“Don’t be afraid”</a:t>
            </a:r>
          </a:p>
          <a:p>
            <a:pPr marL="457200" indent="-457200">
              <a:buFont typeface="Arial" panose="020B0604020202020204" pitchFamily="34" charset="0"/>
              <a:buChar char="•"/>
            </a:pPr>
            <a:r>
              <a:rPr lang="en-GB" sz="2800" b="1" dirty="0" smtClean="0">
                <a:ln>
                  <a:solidFill>
                    <a:schemeClr val="bg1">
                      <a:lumMod val="50000"/>
                    </a:schemeClr>
                  </a:solidFill>
                </a:ln>
                <a:solidFill>
                  <a:srgbClr val="0070C0"/>
                </a:solidFill>
                <a:effectLst>
                  <a:glow rad="76200">
                    <a:schemeClr val="tx1"/>
                  </a:glow>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 am the first and the last, the living one; I was dead, and behold I am alive!”</a:t>
            </a:r>
            <a:endParaRPr lang="en-GB" sz="2800" b="1" dirty="0">
              <a:ln>
                <a:solidFill>
                  <a:schemeClr val="bg1">
                    <a:lumMod val="50000"/>
                  </a:schemeClr>
                </a:solidFill>
              </a:ln>
              <a:solidFill>
                <a:srgbClr val="0070C0"/>
              </a:solidFill>
              <a:effectLst>
                <a:glow rad="76200">
                  <a:schemeClr val="tx1"/>
                </a:glow>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320245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431540" y="1412388"/>
            <a:ext cx="8280920" cy="2369880"/>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a:p>
            <a:pPr marL="742950" indent="-742950" algn="just">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John’s reaction – adoration</a:t>
            </a:r>
          </a:p>
          <a:p>
            <a:pPr marL="742950" indent="-742950" algn="just">
              <a:buAutoNum type="arabicPeriod"/>
            </a:pPr>
            <a:r>
              <a:rPr lang="en-GB" sz="3600" b="1" dirty="0" smtClean="0">
                <a:ln>
                  <a:solidFill>
                    <a:schemeClr val="bg1"/>
                  </a:solidFill>
                </a:ln>
                <a:solidFill>
                  <a:srgbClr val="002060"/>
                </a:solidFill>
                <a:effectLst>
                  <a:outerShdw blurRad="38100" dist="38100" dir="2700000" algn="tl">
                    <a:srgbClr val="000000">
                      <a:alpha val="43137"/>
                    </a:srgbClr>
                  </a:outerShdw>
                </a:effectLst>
              </a:rPr>
              <a:t>True service (1:17b-20)</a:t>
            </a:r>
          </a:p>
        </p:txBody>
      </p:sp>
      <p:sp>
        <p:nvSpPr>
          <p:cNvPr id="3" name="TextBox 2"/>
          <p:cNvSpPr txBox="1"/>
          <p:nvPr/>
        </p:nvSpPr>
        <p:spPr>
          <a:xfrm>
            <a:off x="1259632" y="3787987"/>
            <a:ext cx="7200800" cy="1446550"/>
          </a:xfrm>
          <a:prstGeom prst="rect">
            <a:avLst/>
          </a:prstGeom>
          <a:noFill/>
        </p:spPr>
        <p:txBody>
          <a:bodyPr wrap="square" rtlCol="0">
            <a:spAutoFit/>
          </a:bodyPr>
          <a:lstStyle/>
          <a:p>
            <a:pPr marL="457200" indent="-457200">
              <a:buFont typeface="Arial" panose="020B0604020202020204" pitchFamily="34" charset="0"/>
              <a:buChar char="•"/>
            </a:pPr>
            <a:r>
              <a:rPr lang="en-GB" sz="2000" b="1" dirty="0" smtClean="0">
                <a:ln>
                  <a:solidFill>
                    <a:schemeClr val="bg1">
                      <a:lumMod val="50000"/>
                    </a:schemeClr>
                  </a:solidFill>
                </a:ln>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“Don’t be afraid”</a:t>
            </a:r>
          </a:p>
          <a:p>
            <a:pPr marL="457200" indent="-457200">
              <a:buFont typeface="Arial" panose="020B0604020202020204" pitchFamily="34" charset="0"/>
              <a:buChar char="•"/>
            </a:pPr>
            <a:r>
              <a:rPr lang="en-GB" sz="2000" b="1" dirty="0" smtClean="0">
                <a:ln>
                  <a:solidFill>
                    <a:schemeClr val="bg1">
                      <a:lumMod val="50000"/>
                    </a:schemeClr>
                  </a:solidFill>
                </a:ln>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 am the first and the last, the living one; I was dead, and behold I am alive!”</a:t>
            </a:r>
          </a:p>
          <a:p>
            <a:pPr marL="457200" indent="-457200">
              <a:buFont typeface="Arial" panose="020B0604020202020204" pitchFamily="34" charset="0"/>
              <a:buChar char="•"/>
            </a:pPr>
            <a:r>
              <a:rPr lang="en-GB" sz="2800" b="1" dirty="0" smtClean="0">
                <a:ln>
                  <a:solidFill>
                    <a:schemeClr val="bg1">
                      <a:lumMod val="50000"/>
                    </a:schemeClr>
                  </a:solidFill>
                </a:ln>
                <a:solidFill>
                  <a:srgbClr val="0070C0"/>
                </a:solidFill>
                <a:effectLst>
                  <a:glow rad="76200">
                    <a:schemeClr val="tx1"/>
                  </a:glow>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Your mission – “write therefore…”</a:t>
            </a:r>
            <a:endParaRPr lang="en-GB" sz="2800" b="1" dirty="0">
              <a:ln>
                <a:solidFill>
                  <a:schemeClr val="bg1">
                    <a:lumMod val="50000"/>
                  </a:schemeClr>
                </a:solidFill>
              </a:ln>
              <a:solidFill>
                <a:srgbClr val="0070C0"/>
              </a:solidFill>
              <a:effectLst>
                <a:glow rad="76200">
                  <a:schemeClr val="tx1"/>
                </a:glow>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843916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611560" y="1268760"/>
            <a:ext cx="8280920" cy="2800767"/>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a:p>
            <a:pPr marL="742950" indent="-742950" algn="just">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John’s reaction – adoration</a:t>
            </a:r>
          </a:p>
          <a:p>
            <a:pPr marL="742950" indent="-742950" algn="just">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True service (1:17b-20)</a:t>
            </a:r>
          </a:p>
          <a:p>
            <a:pPr marL="742950" indent="-742950" algn="just">
              <a:buAutoNum type="arabicPeriod"/>
            </a:pPr>
            <a:r>
              <a:rPr lang="en-GB" sz="3600" b="1" dirty="0" smtClean="0">
                <a:ln>
                  <a:solidFill>
                    <a:schemeClr val="bg1"/>
                  </a:solidFill>
                </a:ln>
                <a:solidFill>
                  <a:srgbClr val="002060"/>
                </a:solidFill>
                <a:effectLst>
                  <a:outerShdw blurRad="38100" dist="38100" dir="2700000" algn="tl">
                    <a:srgbClr val="000000">
                      <a:alpha val="43137"/>
                    </a:srgbClr>
                  </a:outerShdw>
                </a:effectLst>
              </a:rPr>
              <a:t>The identity of the lampstands</a:t>
            </a:r>
          </a:p>
        </p:txBody>
      </p:sp>
    </p:spTree>
    <p:extLst>
      <p:ext uri="{BB962C8B-B14F-4D97-AF65-F5344CB8AC3E}">
        <p14:creationId xmlns:p14="http://schemas.microsoft.com/office/powerpoint/2010/main" val="35052943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611560" y="1268760"/>
            <a:ext cx="8280920" cy="2677656"/>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a:p>
            <a:pPr marL="742950" indent="-742950" algn="just">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John’s reaction – adoration</a:t>
            </a:r>
          </a:p>
          <a:p>
            <a:pPr marL="742950" indent="-742950" algn="just">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True service (1:17b-20)</a:t>
            </a:r>
          </a:p>
          <a:p>
            <a:pPr marL="742950" indent="-742950" algn="just">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identity of the lampstands</a:t>
            </a:r>
          </a:p>
        </p:txBody>
      </p:sp>
      <p:sp>
        <p:nvSpPr>
          <p:cNvPr id="2" name="TextBox 1"/>
          <p:cNvSpPr txBox="1"/>
          <p:nvPr/>
        </p:nvSpPr>
        <p:spPr>
          <a:xfrm>
            <a:off x="611560" y="4077072"/>
            <a:ext cx="8208912" cy="1384995"/>
          </a:xfrm>
          <a:prstGeom prst="rect">
            <a:avLst/>
          </a:prstGeom>
          <a:noFill/>
        </p:spPr>
        <p:txBody>
          <a:bodyPr wrap="square" rtlCol="0">
            <a:spAutoFit/>
          </a:bodyPr>
          <a:lstStyle/>
          <a:p>
            <a:r>
              <a:rPr lang="en-GB" sz="2800" b="1" dirty="0" smtClean="0">
                <a:ln>
                  <a:solidFill>
                    <a:schemeClr val="bg2"/>
                  </a:solidFill>
                </a:ln>
                <a:solidFill>
                  <a:srgbClr val="FF0000"/>
                </a:solidFill>
                <a:effectLst>
                  <a:glow rad="127000">
                    <a:schemeClr val="tx1"/>
                  </a:glow>
                  <a:outerShdw blurRad="38100" dist="38100" dir="2700000" algn="tl">
                    <a:srgbClr val="000000">
                      <a:alpha val="43137"/>
                    </a:srgbClr>
                  </a:outerShdw>
                </a:effectLst>
              </a:rPr>
              <a:t>Conclusions:</a:t>
            </a:r>
          </a:p>
          <a:p>
            <a:pPr marL="720725">
              <a:buClr>
                <a:srgbClr val="7030A0"/>
              </a:buClr>
              <a:buFont typeface="Arial" panose="020B0604020202020204" pitchFamily="34" charset="0"/>
              <a:buChar char="•"/>
            </a:pPr>
            <a:r>
              <a:rPr lang="en-GB" sz="2800" b="1" dirty="0">
                <a:ln>
                  <a:solidFill>
                    <a:schemeClr val="bg2"/>
                  </a:solidFill>
                </a:ln>
                <a:solidFill>
                  <a:srgbClr val="FF0000"/>
                </a:solidFill>
                <a:effectLst>
                  <a:glow rad="127000">
                    <a:schemeClr val="tx1"/>
                  </a:glow>
                  <a:outerShdw blurRad="38100" dist="38100" dir="2700000" algn="tl">
                    <a:srgbClr val="000000">
                      <a:alpha val="43137"/>
                    </a:srgbClr>
                  </a:outerShdw>
                </a:effectLst>
              </a:rPr>
              <a:t>	</a:t>
            </a:r>
            <a:r>
              <a:rPr lang="en-GB" sz="2800" b="1" dirty="0" smtClean="0">
                <a:ln>
                  <a:solidFill>
                    <a:schemeClr val="bg2"/>
                  </a:solidFill>
                </a:ln>
                <a:solidFill>
                  <a:srgbClr val="FF0000"/>
                </a:solidFill>
                <a:effectLst>
                  <a:glow rad="127000">
                    <a:schemeClr val="tx1"/>
                  </a:glow>
                  <a:outerShdw blurRad="38100" dist="38100" dir="2700000" algn="tl">
                    <a:srgbClr val="000000">
                      <a:alpha val="43137"/>
                    </a:srgbClr>
                  </a:outerShdw>
                </a:effectLst>
              </a:rPr>
              <a:t> </a:t>
            </a:r>
            <a:r>
              <a:rPr lang="en-GB" sz="2800" b="1" dirty="0" smtClean="0">
                <a:ln>
                  <a:solidFill>
                    <a:schemeClr val="bg2"/>
                  </a:solidFill>
                </a:ln>
                <a:solidFill>
                  <a:srgbClr val="CC00CC"/>
                </a:solidFill>
                <a:effectLst>
                  <a:glow rad="127000">
                    <a:schemeClr val="tx1"/>
                  </a:glow>
                  <a:outerShdw blurRad="38100" dist="38100" dir="2700000" algn="tl">
                    <a:srgbClr val="000000">
                      <a:alpha val="43137"/>
                    </a:srgbClr>
                  </a:outerShdw>
                </a:effectLst>
              </a:rPr>
              <a:t>What is good worship?</a:t>
            </a:r>
          </a:p>
          <a:p>
            <a:pPr marL="720725"/>
            <a:r>
              <a:rPr lang="en-GB" sz="2800" b="1" dirty="0" smtClean="0">
                <a:ln>
                  <a:solidFill>
                    <a:schemeClr val="bg2"/>
                  </a:solidFill>
                </a:ln>
                <a:solidFill>
                  <a:srgbClr val="FF0000"/>
                </a:solidFill>
                <a:effectLst>
                  <a:glow rad="127000">
                    <a:schemeClr val="tx1"/>
                  </a:glow>
                  <a:outerShdw blurRad="38100" dist="38100" dir="2700000" algn="tl">
                    <a:srgbClr val="000000">
                      <a:alpha val="43137"/>
                    </a:srgbClr>
                  </a:outerShdw>
                </a:effectLst>
              </a:rPr>
              <a:t>	</a:t>
            </a:r>
            <a:endParaRPr lang="en-GB" sz="2800" b="1" dirty="0">
              <a:ln>
                <a:solidFill>
                  <a:schemeClr val="bg2"/>
                </a:solidFill>
              </a:ln>
              <a:solidFill>
                <a:srgbClr val="FF0000"/>
              </a:solidFill>
              <a:effectLst>
                <a:glow rad="127000">
                  <a:schemeClr val="tx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1296732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611560" y="1268760"/>
            <a:ext cx="8280920" cy="2677656"/>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a:p>
            <a:pPr marL="742950" indent="-742950" algn="just">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John’s reaction – adoration</a:t>
            </a:r>
          </a:p>
          <a:p>
            <a:pPr marL="742950" indent="-742950" algn="just">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True service (1:17b-20)</a:t>
            </a:r>
          </a:p>
          <a:p>
            <a:pPr marL="742950" indent="-742950" algn="just">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identity of the lampstands</a:t>
            </a:r>
          </a:p>
        </p:txBody>
      </p:sp>
      <p:sp>
        <p:nvSpPr>
          <p:cNvPr id="2" name="TextBox 1"/>
          <p:cNvSpPr txBox="1"/>
          <p:nvPr/>
        </p:nvSpPr>
        <p:spPr>
          <a:xfrm>
            <a:off x="611560" y="4077072"/>
            <a:ext cx="8208912" cy="1384995"/>
          </a:xfrm>
          <a:prstGeom prst="rect">
            <a:avLst/>
          </a:prstGeom>
          <a:noFill/>
        </p:spPr>
        <p:txBody>
          <a:bodyPr wrap="square" rtlCol="0">
            <a:spAutoFit/>
          </a:bodyPr>
          <a:lstStyle/>
          <a:p>
            <a:r>
              <a:rPr lang="en-GB" sz="2800" b="1" dirty="0" smtClean="0">
                <a:ln>
                  <a:solidFill>
                    <a:schemeClr val="bg2"/>
                  </a:solidFill>
                </a:ln>
                <a:solidFill>
                  <a:srgbClr val="FF0000"/>
                </a:solidFill>
                <a:effectLst>
                  <a:glow rad="127000">
                    <a:schemeClr val="tx1"/>
                  </a:glow>
                  <a:outerShdw blurRad="38100" dist="38100" dir="2700000" algn="tl">
                    <a:srgbClr val="000000">
                      <a:alpha val="43137"/>
                    </a:srgbClr>
                  </a:outerShdw>
                </a:effectLst>
              </a:rPr>
              <a:t>Conclusions:</a:t>
            </a:r>
          </a:p>
          <a:p>
            <a:pPr marL="720725">
              <a:buClr>
                <a:srgbClr val="7030A0"/>
              </a:buClr>
              <a:buFont typeface="Arial" panose="020B0604020202020204" pitchFamily="34" charset="0"/>
              <a:buChar char="•"/>
            </a:pPr>
            <a:r>
              <a:rPr lang="en-GB" sz="2800" b="1" dirty="0">
                <a:ln>
                  <a:solidFill>
                    <a:schemeClr val="bg2"/>
                  </a:solidFill>
                </a:ln>
                <a:solidFill>
                  <a:srgbClr val="FF0000"/>
                </a:solidFill>
                <a:effectLst>
                  <a:glow rad="127000">
                    <a:schemeClr val="tx1"/>
                  </a:glow>
                  <a:outerShdw blurRad="38100" dist="38100" dir="2700000" algn="tl">
                    <a:srgbClr val="000000">
                      <a:alpha val="43137"/>
                    </a:srgbClr>
                  </a:outerShdw>
                </a:effectLst>
              </a:rPr>
              <a:t>	</a:t>
            </a:r>
            <a:r>
              <a:rPr lang="en-GB" sz="2800" b="1" dirty="0" smtClean="0">
                <a:ln>
                  <a:solidFill>
                    <a:schemeClr val="bg2"/>
                  </a:solidFill>
                </a:ln>
                <a:solidFill>
                  <a:srgbClr val="7030A0"/>
                </a:solidFill>
                <a:effectLst>
                  <a:glow rad="127000">
                    <a:schemeClr val="tx1"/>
                  </a:glow>
                  <a:outerShdw blurRad="38100" dist="38100" dir="2700000" algn="tl">
                    <a:srgbClr val="000000">
                      <a:alpha val="43137"/>
                    </a:srgbClr>
                  </a:outerShdw>
                </a:effectLst>
              </a:rPr>
              <a:t> What is good worship?</a:t>
            </a:r>
          </a:p>
          <a:p>
            <a:pPr marL="720725">
              <a:buFont typeface="Arial" panose="020B0604020202020204" pitchFamily="34" charset="0"/>
              <a:buChar char="•"/>
            </a:pPr>
            <a:r>
              <a:rPr lang="en-GB" sz="2800" b="1" dirty="0">
                <a:ln>
                  <a:solidFill>
                    <a:schemeClr val="bg2"/>
                  </a:solidFill>
                </a:ln>
                <a:solidFill>
                  <a:srgbClr val="7030A0"/>
                </a:solidFill>
                <a:effectLst>
                  <a:glow rad="127000">
                    <a:schemeClr val="tx1"/>
                  </a:glow>
                  <a:outerShdw blurRad="38100" dist="38100" dir="2700000" algn="tl">
                    <a:srgbClr val="000000">
                      <a:alpha val="43137"/>
                    </a:srgbClr>
                  </a:outerShdw>
                </a:effectLst>
              </a:rPr>
              <a:t> </a:t>
            </a:r>
            <a:r>
              <a:rPr lang="en-GB" sz="2800" b="1" dirty="0" smtClean="0">
                <a:ln>
                  <a:solidFill>
                    <a:schemeClr val="bg2"/>
                  </a:solidFill>
                </a:ln>
                <a:solidFill>
                  <a:srgbClr val="7030A0"/>
                </a:solidFill>
                <a:effectLst>
                  <a:glow rad="127000">
                    <a:schemeClr val="tx1"/>
                  </a:glow>
                  <a:outerShdw blurRad="38100" dist="38100" dir="2700000" algn="tl">
                    <a:srgbClr val="000000">
                      <a:alpha val="43137"/>
                    </a:srgbClr>
                  </a:outerShdw>
                </a:effectLst>
              </a:rPr>
              <a:t> Is Christ  really our Lord?</a:t>
            </a:r>
            <a:r>
              <a:rPr lang="en-GB" sz="2800" b="1" dirty="0" smtClean="0">
                <a:ln>
                  <a:solidFill>
                    <a:schemeClr val="bg2"/>
                  </a:solidFill>
                </a:ln>
                <a:solidFill>
                  <a:srgbClr val="FF0000"/>
                </a:solidFill>
                <a:effectLst>
                  <a:glow rad="127000">
                    <a:schemeClr val="tx1"/>
                  </a:glow>
                  <a:outerShdw blurRad="38100" dist="38100" dir="2700000" algn="tl">
                    <a:srgbClr val="000000">
                      <a:alpha val="43137"/>
                    </a:srgbClr>
                  </a:outerShdw>
                </a:effectLst>
              </a:rPr>
              <a:t>	</a:t>
            </a:r>
            <a:endParaRPr lang="en-GB" sz="2800" b="1" dirty="0">
              <a:ln>
                <a:solidFill>
                  <a:schemeClr val="bg2"/>
                </a:solidFill>
              </a:ln>
              <a:solidFill>
                <a:srgbClr val="FF0000"/>
              </a:solidFill>
              <a:effectLst>
                <a:glow rad="127000">
                  <a:schemeClr val="tx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638681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a:xfrm>
            <a:off x="301625" y="228600"/>
            <a:ext cx="8510588" cy="1040160"/>
          </a:xfrm>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9219" name="Rectangle 3"/>
          <p:cNvSpPr>
            <a:spLocks noGrp="1" noRot="1" noChangeArrowheads="1"/>
          </p:cNvSpPr>
          <p:nvPr>
            <p:ph type="body" idx="1"/>
          </p:nvPr>
        </p:nvSpPr>
        <p:spPr>
          <a:xfrm>
            <a:off x="301625" y="1217612"/>
            <a:ext cx="8540750" cy="4422775"/>
          </a:xfrm>
        </p:spPr>
        <p:txBody>
          <a:bodyPr/>
          <a:lstStyle/>
          <a:p>
            <a:pPr eaLnBrk="1" hangingPunct="1">
              <a:defRPr/>
            </a:pPr>
            <a:r>
              <a:rPr lang="en-GB" dirty="0" smtClean="0">
                <a:solidFill>
                  <a:srgbClr val="0070C0"/>
                </a:solidFill>
              </a:rPr>
              <a:t>What is “worship”?</a:t>
            </a:r>
          </a:p>
          <a:p>
            <a:pPr eaLnBrk="1" hangingPunct="1">
              <a:defRPr/>
            </a:pPr>
            <a:r>
              <a:rPr lang="en-GB" dirty="0" smtClean="0">
                <a:solidFill>
                  <a:srgbClr val="0070C0"/>
                </a:solidFill>
              </a:rPr>
              <a:t>What is </a:t>
            </a:r>
            <a:r>
              <a:rPr lang="en-GB" b="1" dirty="0" smtClean="0">
                <a:solidFill>
                  <a:srgbClr val="0070C0"/>
                </a:solidFill>
              </a:rPr>
              <a:t>good</a:t>
            </a:r>
            <a:r>
              <a:rPr lang="en-GB" dirty="0" smtClean="0">
                <a:solidFill>
                  <a:srgbClr val="0070C0"/>
                </a:solidFill>
              </a:rPr>
              <a:t> worship?</a:t>
            </a:r>
            <a:endParaRPr lang="en-GB" dirty="0">
              <a:solidFill>
                <a:srgbClr val="0070C0"/>
              </a:solidFill>
            </a:endParaRPr>
          </a:p>
        </p:txBody>
      </p:sp>
    </p:spTree>
    <p:extLst>
      <p:ext uri="{BB962C8B-B14F-4D97-AF65-F5344CB8AC3E}">
        <p14:creationId xmlns:p14="http://schemas.microsoft.com/office/powerpoint/2010/main" val="19089427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611560" y="1268760"/>
            <a:ext cx="8280920" cy="2677656"/>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Description of the one who speaks</a:t>
            </a:r>
          </a:p>
          <a:p>
            <a:pPr marL="742950" indent="-742950" algn="just">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John’s reaction – adoration</a:t>
            </a:r>
          </a:p>
          <a:p>
            <a:pPr marL="742950" indent="-742950" algn="just">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True service (1:17b-20)</a:t>
            </a:r>
          </a:p>
          <a:p>
            <a:pPr marL="742950" indent="-742950" algn="just">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identity of the lampstands</a:t>
            </a:r>
          </a:p>
        </p:txBody>
      </p:sp>
      <p:sp>
        <p:nvSpPr>
          <p:cNvPr id="2" name="TextBox 1"/>
          <p:cNvSpPr txBox="1"/>
          <p:nvPr/>
        </p:nvSpPr>
        <p:spPr>
          <a:xfrm>
            <a:off x="611560" y="4077072"/>
            <a:ext cx="8208912" cy="1815882"/>
          </a:xfrm>
          <a:prstGeom prst="rect">
            <a:avLst/>
          </a:prstGeom>
          <a:noFill/>
        </p:spPr>
        <p:txBody>
          <a:bodyPr wrap="square" rtlCol="0">
            <a:spAutoFit/>
          </a:bodyPr>
          <a:lstStyle/>
          <a:p>
            <a:r>
              <a:rPr lang="en-GB" sz="2800" b="1" dirty="0" smtClean="0">
                <a:ln>
                  <a:solidFill>
                    <a:schemeClr val="bg2"/>
                  </a:solidFill>
                </a:ln>
                <a:solidFill>
                  <a:srgbClr val="FF0000"/>
                </a:solidFill>
                <a:effectLst>
                  <a:glow rad="127000">
                    <a:schemeClr val="tx1"/>
                  </a:glow>
                  <a:outerShdw blurRad="38100" dist="38100" dir="2700000" algn="tl">
                    <a:srgbClr val="000000">
                      <a:alpha val="43137"/>
                    </a:srgbClr>
                  </a:outerShdw>
                </a:effectLst>
              </a:rPr>
              <a:t>Conclusions:</a:t>
            </a:r>
          </a:p>
          <a:p>
            <a:pPr marL="720725">
              <a:buClr>
                <a:srgbClr val="7030A0"/>
              </a:buClr>
              <a:buFont typeface="Arial" panose="020B0604020202020204" pitchFamily="34" charset="0"/>
              <a:buChar char="•"/>
            </a:pPr>
            <a:r>
              <a:rPr lang="en-GB" sz="2800" b="1" dirty="0">
                <a:ln>
                  <a:solidFill>
                    <a:schemeClr val="bg2"/>
                  </a:solidFill>
                </a:ln>
                <a:solidFill>
                  <a:srgbClr val="FF0000"/>
                </a:solidFill>
                <a:effectLst>
                  <a:glow rad="127000">
                    <a:schemeClr val="tx1"/>
                  </a:glow>
                  <a:outerShdw blurRad="38100" dist="38100" dir="2700000" algn="tl">
                    <a:srgbClr val="000000">
                      <a:alpha val="43137"/>
                    </a:srgbClr>
                  </a:outerShdw>
                </a:effectLst>
              </a:rPr>
              <a:t>	</a:t>
            </a:r>
            <a:r>
              <a:rPr lang="en-GB" sz="2800" b="1" dirty="0" smtClean="0">
                <a:ln>
                  <a:solidFill>
                    <a:schemeClr val="bg2"/>
                  </a:solidFill>
                </a:ln>
                <a:solidFill>
                  <a:srgbClr val="FF0000"/>
                </a:solidFill>
                <a:effectLst>
                  <a:glow rad="127000">
                    <a:schemeClr val="tx1"/>
                  </a:glow>
                  <a:outerShdw blurRad="38100" dist="38100" dir="2700000" algn="tl">
                    <a:srgbClr val="000000">
                      <a:alpha val="43137"/>
                    </a:srgbClr>
                  </a:outerShdw>
                </a:effectLst>
              </a:rPr>
              <a:t> </a:t>
            </a:r>
            <a:r>
              <a:rPr lang="en-GB" sz="2800" b="1" dirty="0" smtClean="0">
                <a:ln>
                  <a:solidFill>
                    <a:schemeClr val="bg2"/>
                  </a:solidFill>
                </a:ln>
                <a:solidFill>
                  <a:srgbClr val="7030A0"/>
                </a:solidFill>
                <a:effectLst>
                  <a:glow rad="127000">
                    <a:schemeClr val="tx1"/>
                  </a:glow>
                  <a:outerShdw blurRad="38100" dist="38100" dir="2700000" algn="tl">
                    <a:srgbClr val="000000">
                      <a:alpha val="43137"/>
                    </a:srgbClr>
                  </a:outerShdw>
                </a:effectLst>
              </a:rPr>
              <a:t>What is good worship?</a:t>
            </a:r>
          </a:p>
          <a:p>
            <a:pPr marL="720725">
              <a:buClr>
                <a:srgbClr val="7030A0"/>
              </a:buClr>
              <a:buFont typeface="Arial" panose="020B0604020202020204" pitchFamily="34" charset="0"/>
              <a:buChar char="•"/>
            </a:pPr>
            <a:r>
              <a:rPr lang="en-GB" sz="2800" b="1" dirty="0">
                <a:ln>
                  <a:solidFill>
                    <a:schemeClr val="bg2"/>
                  </a:solidFill>
                </a:ln>
                <a:solidFill>
                  <a:srgbClr val="7030A0"/>
                </a:solidFill>
                <a:effectLst>
                  <a:glow rad="127000">
                    <a:schemeClr val="tx1"/>
                  </a:glow>
                  <a:outerShdw blurRad="38100" dist="38100" dir="2700000" algn="tl">
                    <a:srgbClr val="000000">
                      <a:alpha val="43137"/>
                    </a:srgbClr>
                  </a:outerShdw>
                </a:effectLst>
              </a:rPr>
              <a:t> </a:t>
            </a:r>
            <a:r>
              <a:rPr lang="en-GB" sz="2800" b="1" dirty="0" smtClean="0">
                <a:ln>
                  <a:solidFill>
                    <a:schemeClr val="bg2"/>
                  </a:solidFill>
                </a:ln>
                <a:solidFill>
                  <a:srgbClr val="7030A0"/>
                </a:solidFill>
                <a:effectLst>
                  <a:glow rad="127000">
                    <a:schemeClr val="tx1"/>
                  </a:glow>
                  <a:outerShdw blurRad="38100" dist="38100" dir="2700000" algn="tl">
                    <a:srgbClr val="000000">
                      <a:alpha val="43137"/>
                    </a:srgbClr>
                  </a:outerShdw>
                </a:effectLst>
              </a:rPr>
              <a:t> Is Christ really our Lord?</a:t>
            </a:r>
          </a:p>
          <a:p>
            <a:pPr marL="720725">
              <a:buClr>
                <a:srgbClr val="7030A0"/>
              </a:buClr>
              <a:buFont typeface="Arial" panose="020B0604020202020204" pitchFamily="34" charset="0"/>
              <a:buChar char="•"/>
            </a:pPr>
            <a:r>
              <a:rPr lang="en-GB" sz="2800" b="1" dirty="0">
                <a:ln>
                  <a:solidFill>
                    <a:schemeClr val="bg2"/>
                  </a:solidFill>
                </a:ln>
                <a:solidFill>
                  <a:srgbClr val="7030A0"/>
                </a:solidFill>
                <a:effectLst>
                  <a:glow rad="127000">
                    <a:schemeClr val="tx1"/>
                  </a:glow>
                  <a:outerShdw blurRad="38100" dist="38100" dir="2700000" algn="tl">
                    <a:srgbClr val="000000">
                      <a:alpha val="43137"/>
                    </a:srgbClr>
                  </a:outerShdw>
                </a:effectLst>
              </a:rPr>
              <a:t> </a:t>
            </a:r>
            <a:r>
              <a:rPr lang="en-GB" sz="2800" b="1" dirty="0" smtClean="0">
                <a:ln>
                  <a:solidFill>
                    <a:schemeClr val="bg2"/>
                  </a:solidFill>
                </a:ln>
                <a:solidFill>
                  <a:srgbClr val="7030A0"/>
                </a:solidFill>
                <a:effectLst>
                  <a:glow rad="127000">
                    <a:schemeClr val="tx1"/>
                  </a:glow>
                  <a:outerShdw blurRad="38100" dist="38100" dir="2700000" algn="tl">
                    <a:srgbClr val="000000">
                      <a:alpha val="43137"/>
                    </a:srgbClr>
                  </a:outerShdw>
                </a:effectLst>
              </a:rPr>
              <a:t> How good is our service?	</a:t>
            </a:r>
            <a:endParaRPr lang="en-GB" sz="2800" b="1" dirty="0">
              <a:ln>
                <a:solidFill>
                  <a:schemeClr val="bg2"/>
                </a:solidFill>
              </a:ln>
              <a:solidFill>
                <a:srgbClr val="7030A0"/>
              </a:solidFill>
              <a:effectLst>
                <a:glow rad="127000">
                  <a:schemeClr val="tx1"/>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1622132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a:xfrm>
            <a:off x="301625" y="228600"/>
            <a:ext cx="8510588" cy="1112168"/>
          </a:xfrm>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3" name="TextBox 2"/>
          <p:cNvSpPr txBox="1"/>
          <p:nvPr/>
        </p:nvSpPr>
        <p:spPr>
          <a:xfrm>
            <a:off x="791580" y="1268760"/>
            <a:ext cx="7560840" cy="1569660"/>
          </a:xfrm>
          <a:prstGeom prst="rect">
            <a:avLst/>
          </a:prstGeom>
          <a:noFill/>
        </p:spPr>
        <p:txBody>
          <a:bodyPr wrap="square" rtlCol="0">
            <a:spAutoFit/>
          </a:bodyPr>
          <a:lstStyle/>
          <a:p>
            <a:pPr algn="ctr"/>
            <a:r>
              <a:rPr lang="en-GB" sz="3200" b="1" dirty="0" smtClean="0">
                <a:ln>
                  <a:solidFill>
                    <a:schemeClr val="bg1"/>
                  </a:solidFill>
                </a:ln>
                <a:solidFill>
                  <a:schemeClr val="bg1">
                    <a:lumMod val="60000"/>
                    <a:lumOff val="40000"/>
                  </a:schemeClr>
                </a:solidFill>
                <a:effectLst>
                  <a:glow rad="127000">
                    <a:schemeClr val="tx1"/>
                  </a:glow>
                  <a:outerShdw blurRad="38100" dist="38100" dir="2700000" algn="tl">
                    <a:srgbClr val="000000">
                      <a:alpha val="43137"/>
                    </a:srgbClr>
                  </a:outerShdw>
                </a:effectLst>
              </a:rPr>
              <a:t>Revelation</a:t>
            </a:r>
          </a:p>
          <a:p>
            <a:pPr algn="ctr"/>
            <a:r>
              <a:rPr lang="en-GB" sz="3200" b="1" u="sng" dirty="0" smtClean="0">
                <a:ln>
                  <a:solidFill>
                    <a:schemeClr val="bg1"/>
                  </a:solidFill>
                </a:ln>
                <a:solidFill>
                  <a:srgbClr val="FF0000"/>
                </a:solidFill>
                <a:effectLst>
                  <a:glow rad="127000">
                    <a:schemeClr val="tx1"/>
                  </a:glow>
                  <a:outerShdw blurRad="38100" dist="38100" dir="2700000" algn="tl">
                    <a:srgbClr val="000000">
                      <a:alpha val="43137"/>
                    </a:srgbClr>
                  </a:outerShdw>
                </a:effectLst>
              </a:rPr>
              <a:t>Good Worship Instruction Manual </a:t>
            </a:r>
          </a:p>
          <a:p>
            <a:pPr algn="ctr"/>
            <a:endParaRPr lang="en-GB" sz="3200" b="1" dirty="0">
              <a:ln>
                <a:solidFill>
                  <a:schemeClr val="bg1"/>
                </a:solidFill>
              </a:ln>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32562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a:xfrm>
            <a:off x="301625" y="228600"/>
            <a:ext cx="8510588" cy="1112168"/>
          </a:xfrm>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683568" y="1196752"/>
            <a:ext cx="7776864" cy="984885"/>
          </a:xfrm>
          <a:prstGeom prst="rect">
            <a:avLst/>
          </a:prstGeom>
          <a:noFill/>
        </p:spPr>
        <p:txBody>
          <a:bodyPr wrap="square" rtlCol="0">
            <a:spAutoFit/>
          </a:bodyPr>
          <a:lstStyle/>
          <a:p>
            <a:r>
              <a:rPr lang="fr-FR" sz="3600" b="1" dirty="0" smtClean="0">
                <a:ln>
                  <a:solidFill>
                    <a:schemeClr val="bg1"/>
                  </a:solidFill>
                </a:ln>
                <a:solidFill>
                  <a:srgbClr val="002060"/>
                </a:solidFill>
                <a:effectLst>
                  <a:outerShdw blurRad="38100" dist="38100" dir="2700000" algn="tl">
                    <a:srgbClr val="000000">
                      <a:alpha val="43137"/>
                    </a:srgbClr>
                  </a:outerShdw>
                </a:effectLst>
              </a:rPr>
              <a:t>1. </a:t>
            </a:r>
            <a:r>
              <a:rPr lang="en-GB" sz="3600" b="1" dirty="0" smtClean="0">
                <a:ln>
                  <a:solidFill>
                    <a:schemeClr val="bg1"/>
                  </a:solidFill>
                </a:ln>
                <a:solidFill>
                  <a:srgbClr val="002060"/>
                </a:solidFill>
                <a:effectLst>
                  <a:outerShdw blurRad="38100" dist="38100" dir="2700000" algn="tl">
                    <a:srgbClr val="000000">
                      <a:alpha val="43137"/>
                    </a:srgbClr>
                  </a:outerShdw>
                </a:effectLst>
              </a:rPr>
              <a:t>The circumstances</a:t>
            </a:r>
            <a:r>
              <a:rPr lang="en-GB" sz="4000" b="1" dirty="0" smtClean="0">
                <a:ln>
                  <a:solidFill>
                    <a:schemeClr val="bg1"/>
                  </a:solidFill>
                </a:ln>
                <a:solidFill>
                  <a:srgbClr val="002060"/>
                </a:solidFill>
                <a:effectLst>
                  <a:outerShdw blurRad="38100" dist="38100" dir="2700000" algn="tl">
                    <a:srgbClr val="000000">
                      <a:alpha val="43137"/>
                    </a:srgbClr>
                  </a:outerShdw>
                </a:effectLst>
              </a:rPr>
              <a:t>:  </a:t>
            </a:r>
            <a:r>
              <a:rPr lang="en-GB" sz="3600" b="1" dirty="0" smtClean="0">
                <a:ln>
                  <a:solidFill>
                    <a:schemeClr val="bg1"/>
                  </a:solidFill>
                </a:ln>
                <a:solidFill>
                  <a:srgbClr val="002060"/>
                </a:solidFill>
                <a:effectLst>
                  <a:outerShdw blurRad="38100" dist="38100" dir="2700000" algn="tl">
                    <a:srgbClr val="000000">
                      <a:alpha val="43137"/>
                    </a:srgbClr>
                  </a:outerShdw>
                </a:effectLst>
              </a:rPr>
              <a:t>1:9-11</a:t>
            </a:r>
          </a:p>
          <a:p>
            <a:endParaRPr lang="en-GB" dirty="0"/>
          </a:p>
        </p:txBody>
      </p:sp>
      <p:sp>
        <p:nvSpPr>
          <p:cNvPr id="5" name="TextBox 4"/>
          <p:cNvSpPr txBox="1"/>
          <p:nvPr/>
        </p:nvSpPr>
        <p:spPr>
          <a:xfrm>
            <a:off x="763108" y="1988840"/>
            <a:ext cx="7992888" cy="3416320"/>
          </a:xfrm>
          <a:prstGeom prst="rect">
            <a:avLst/>
          </a:prstGeom>
          <a:noFill/>
        </p:spPr>
        <p:txBody>
          <a:bodyPr wrap="square" rtlCol="0">
            <a:spAutoFit/>
          </a:bodyPr>
          <a:lstStyle/>
          <a:p>
            <a:r>
              <a:rPr lang="en-GB" sz="2400" b="1" baseline="30000" dirty="0"/>
              <a:t> </a:t>
            </a:r>
            <a:r>
              <a:rPr lang="en-GB" sz="2400" b="1" dirty="0">
                <a:ln>
                  <a:solidFill>
                    <a:schemeClr val="bg1"/>
                  </a:solidFill>
                </a:ln>
                <a:solidFill>
                  <a:srgbClr val="0070C0"/>
                </a:solidFill>
                <a:effectLst>
                  <a:outerShdw blurRad="38100" dist="38100" dir="2700000" algn="tl">
                    <a:srgbClr val="000000">
                      <a:alpha val="43137"/>
                    </a:srgbClr>
                  </a:outerShdw>
                </a:effectLst>
              </a:rPr>
              <a:t>I, John, your brother and companion in the suffering and kingdom and patient endurance that are ours in Jesus, was on the island of Patmos because of the word of God and the testimony of Jesus. </a:t>
            </a:r>
            <a:r>
              <a:rPr lang="en-GB" sz="2400" b="1" dirty="0" smtClean="0">
                <a:ln>
                  <a:solidFill>
                    <a:schemeClr val="bg1"/>
                  </a:solidFill>
                </a:ln>
                <a:solidFill>
                  <a:srgbClr val="0070C0"/>
                </a:solidFill>
                <a:effectLst>
                  <a:outerShdw blurRad="38100" dist="38100" dir="2700000" algn="tl">
                    <a:srgbClr val="000000">
                      <a:alpha val="43137"/>
                    </a:srgbClr>
                  </a:outerShdw>
                </a:effectLst>
              </a:rPr>
              <a:t>On </a:t>
            </a:r>
            <a:r>
              <a:rPr lang="en-GB" sz="2400" b="1" dirty="0">
                <a:ln>
                  <a:solidFill>
                    <a:schemeClr val="bg1"/>
                  </a:solidFill>
                </a:ln>
                <a:solidFill>
                  <a:srgbClr val="0070C0"/>
                </a:solidFill>
                <a:effectLst>
                  <a:outerShdw blurRad="38100" dist="38100" dir="2700000" algn="tl">
                    <a:srgbClr val="000000">
                      <a:alpha val="43137"/>
                    </a:srgbClr>
                  </a:outerShdw>
                </a:effectLst>
              </a:rPr>
              <a:t>the Lord’s Day I was in the Spirit, and I heard behind me a loud voice like a trumpet, </a:t>
            </a:r>
            <a:r>
              <a:rPr lang="en-GB" sz="2400" b="1" dirty="0" smtClean="0">
                <a:ln>
                  <a:solidFill>
                    <a:schemeClr val="bg1"/>
                  </a:solidFill>
                </a:ln>
                <a:solidFill>
                  <a:srgbClr val="0070C0"/>
                </a:solidFill>
                <a:effectLst>
                  <a:outerShdw blurRad="38100" dist="38100" dir="2700000" algn="tl">
                    <a:srgbClr val="000000">
                      <a:alpha val="43137"/>
                    </a:srgbClr>
                  </a:outerShdw>
                </a:effectLst>
              </a:rPr>
              <a:t>which </a:t>
            </a:r>
            <a:r>
              <a:rPr lang="en-GB" sz="2400" b="1" dirty="0">
                <a:ln>
                  <a:solidFill>
                    <a:schemeClr val="bg1"/>
                  </a:solidFill>
                </a:ln>
                <a:solidFill>
                  <a:srgbClr val="0070C0"/>
                </a:solidFill>
                <a:effectLst>
                  <a:outerShdw blurRad="38100" dist="38100" dir="2700000" algn="tl">
                    <a:srgbClr val="000000">
                      <a:alpha val="43137"/>
                    </a:srgbClr>
                  </a:outerShdw>
                </a:effectLst>
              </a:rPr>
              <a:t>said: “Write on a scroll what you see and send it to the seven churches: to </a:t>
            </a:r>
            <a:r>
              <a:rPr lang="en-GB" sz="2400" b="1" dirty="0" smtClean="0">
                <a:ln>
                  <a:solidFill>
                    <a:schemeClr val="bg1"/>
                  </a:solidFill>
                </a:ln>
                <a:solidFill>
                  <a:srgbClr val="0070C0"/>
                </a:solidFill>
                <a:effectLst>
                  <a:outerShdw blurRad="38100" dist="38100" dir="2700000" algn="tl">
                    <a:srgbClr val="000000">
                      <a:alpha val="43137"/>
                    </a:srgbClr>
                  </a:outerShdw>
                </a:effectLst>
              </a:rPr>
              <a:t>Ephesus, Smyrna, Pergamum, Thyatira, Sardis</a:t>
            </a:r>
            <a:r>
              <a:rPr lang="en-GB" sz="2400" b="1" dirty="0">
                <a:ln>
                  <a:solidFill>
                    <a:schemeClr val="bg1"/>
                  </a:solidFill>
                </a:ln>
                <a:solidFill>
                  <a:srgbClr val="0070C0"/>
                </a:solidFill>
                <a:effectLst>
                  <a:outerShdw blurRad="38100" dist="38100" dir="2700000" algn="tl">
                    <a:srgbClr val="000000">
                      <a:alpha val="43137"/>
                    </a:srgbClr>
                  </a:outerShdw>
                </a:effectLst>
              </a:rPr>
              <a:t>, Philadelphia and Laodicea.”</a:t>
            </a:r>
          </a:p>
        </p:txBody>
      </p:sp>
    </p:spTree>
    <p:extLst>
      <p:ext uri="{BB962C8B-B14F-4D97-AF65-F5344CB8AC3E}">
        <p14:creationId xmlns:p14="http://schemas.microsoft.com/office/powerpoint/2010/main" val="3561620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827584" y="1340768"/>
            <a:ext cx="7344816" cy="707886"/>
          </a:xfrm>
          <a:prstGeom prst="rect">
            <a:avLst/>
          </a:prstGeom>
          <a:noFill/>
        </p:spPr>
        <p:txBody>
          <a:bodyPr wrap="square" rtlCol="0">
            <a:spAutoFit/>
          </a:bodyPr>
          <a:lstStyle/>
          <a:p>
            <a:r>
              <a:rPr lang="fr-FR" sz="3600" b="1" dirty="0" smtClean="0">
                <a:ln>
                  <a:solidFill>
                    <a:schemeClr val="bg1"/>
                  </a:solidFill>
                </a:ln>
                <a:solidFill>
                  <a:srgbClr val="002060"/>
                </a:solidFill>
                <a:effectLst>
                  <a:outerShdw blurRad="38100" dist="38100" dir="2700000" algn="tl">
                    <a:srgbClr val="000000">
                      <a:alpha val="43137"/>
                    </a:srgbClr>
                  </a:outerShdw>
                </a:effectLst>
              </a:rPr>
              <a:t>1. </a:t>
            </a:r>
            <a:r>
              <a:rPr lang="en-GB" sz="3600" b="1" dirty="0" smtClean="0">
                <a:ln>
                  <a:solidFill>
                    <a:schemeClr val="bg1"/>
                  </a:solidFill>
                </a:ln>
                <a:solidFill>
                  <a:srgbClr val="002060"/>
                </a:solidFill>
                <a:effectLst>
                  <a:outerShdw blurRad="38100" dist="38100" dir="2700000" algn="tl">
                    <a:srgbClr val="000000">
                      <a:alpha val="43137"/>
                    </a:srgbClr>
                  </a:outerShdw>
                </a:effectLst>
              </a:rPr>
              <a:t>The circumstances</a:t>
            </a:r>
            <a:r>
              <a:rPr lang="en-GB" sz="4000" b="1" dirty="0" smtClean="0">
                <a:ln>
                  <a:solidFill>
                    <a:schemeClr val="bg1"/>
                  </a:solidFill>
                </a:ln>
                <a:solidFill>
                  <a:srgbClr val="002060"/>
                </a:solidFill>
                <a:effectLst>
                  <a:outerShdw blurRad="38100" dist="38100" dir="2700000" algn="tl">
                    <a:srgbClr val="000000">
                      <a:alpha val="43137"/>
                    </a:srgbClr>
                  </a:outerShdw>
                </a:effectLst>
              </a:rPr>
              <a:t>:  </a:t>
            </a:r>
            <a:r>
              <a:rPr lang="en-GB" sz="3600" b="1" dirty="0" smtClean="0">
                <a:ln>
                  <a:solidFill>
                    <a:schemeClr val="bg1"/>
                  </a:solidFill>
                </a:ln>
                <a:solidFill>
                  <a:srgbClr val="002060"/>
                </a:solidFill>
                <a:effectLst>
                  <a:outerShdw blurRad="38100" dist="38100" dir="2700000" algn="tl">
                    <a:srgbClr val="000000">
                      <a:alpha val="43137"/>
                    </a:srgbClr>
                  </a:outerShdw>
                </a:effectLst>
              </a:rPr>
              <a:t>1:9-11</a:t>
            </a:r>
          </a:p>
        </p:txBody>
      </p:sp>
      <p:sp>
        <p:nvSpPr>
          <p:cNvPr id="2" name="TextBox 1"/>
          <p:cNvSpPr txBox="1"/>
          <p:nvPr/>
        </p:nvSpPr>
        <p:spPr>
          <a:xfrm>
            <a:off x="1331640" y="2048654"/>
            <a:ext cx="6120680" cy="584775"/>
          </a:xfrm>
          <a:prstGeom prst="rect">
            <a:avLst/>
          </a:prstGeom>
          <a:noFill/>
        </p:spPr>
        <p:txBody>
          <a:bodyPr wrap="square" rtlCol="0">
            <a:spAutoFit/>
          </a:bodyPr>
          <a:lstStyle/>
          <a:p>
            <a:pPr marL="457200" indent="-457200">
              <a:buFont typeface="Arial" panose="020B0604020202020204" pitchFamily="34" charset="0"/>
              <a:buChar char="•"/>
            </a:pPr>
            <a:r>
              <a:rPr lang="en-GB" sz="3200" b="1" dirty="0" smtClean="0">
                <a:ln>
                  <a:solidFill>
                    <a:schemeClr val="bg1"/>
                  </a:solidFill>
                </a:ln>
                <a:solidFill>
                  <a:srgbClr val="0070C0"/>
                </a:solidFill>
                <a:effectLst>
                  <a:glow rad="127000">
                    <a:schemeClr val="tx2"/>
                  </a:glow>
                  <a:outerShdw blurRad="38100" dist="38100" dir="2700000" algn="tl">
                    <a:srgbClr val="000000">
                      <a:alpha val="43137"/>
                    </a:srgbClr>
                  </a:outerShdw>
                </a:effectLst>
              </a:rPr>
              <a:t>Tribulation</a:t>
            </a:r>
          </a:p>
        </p:txBody>
      </p:sp>
    </p:spTree>
    <p:extLst>
      <p:ext uri="{BB962C8B-B14F-4D97-AF65-F5344CB8AC3E}">
        <p14:creationId xmlns:p14="http://schemas.microsoft.com/office/powerpoint/2010/main" val="182759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827584" y="1343759"/>
            <a:ext cx="7344816" cy="707886"/>
          </a:xfrm>
          <a:prstGeom prst="rect">
            <a:avLst/>
          </a:prstGeom>
          <a:noFill/>
        </p:spPr>
        <p:txBody>
          <a:bodyPr wrap="square" rtlCol="0">
            <a:spAutoFit/>
          </a:bodyPr>
          <a:lstStyle/>
          <a:p>
            <a:r>
              <a:rPr lang="fr-FR" sz="3600" b="1" dirty="0" smtClean="0">
                <a:ln>
                  <a:solidFill>
                    <a:schemeClr val="bg1"/>
                  </a:solidFill>
                </a:ln>
                <a:solidFill>
                  <a:srgbClr val="002060"/>
                </a:solidFill>
                <a:effectLst>
                  <a:outerShdw blurRad="38100" dist="38100" dir="2700000" algn="tl">
                    <a:srgbClr val="000000">
                      <a:alpha val="43137"/>
                    </a:srgbClr>
                  </a:outerShdw>
                </a:effectLst>
              </a:rPr>
              <a:t>1. </a:t>
            </a:r>
            <a:r>
              <a:rPr lang="en-GB" sz="3600" b="1" dirty="0" smtClean="0">
                <a:ln>
                  <a:solidFill>
                    <a:schemeClr val="bg1"/>
                  </a:solidFill>
                </a:ln>
                <a:solidFill>
                  <a:srgbClr val="002060"/>
                </a:solidFill>
                <a:effectLst>
                  <a:outerShdw blurRad="38100" dist="38100" dir="2700000" algn="tl">
                    <a:srgbClr val="000000">
                      <a:alpha val="43137"/>
                    </a:srgbClr>
                  </a:outerShdw>
                </a:effectLst>
              </a:rPr>
              <a:t>The circumstances</a:t>
            </a:r>
            <a:r>
              <a:rPr lang="en-GB" sz="4000" b="1" dirty="0" smtClean="0">
                <a:ln>
                  <a:solidFill>
                    <a:schemeClr val="bg1"/>
                  </a:solidFill>
                </a:ln>
                <a:solidFill>
                  <a:srgbClr val="002060"/>
                </a:solidFill>
                <a:effectLst>
                  <a:outerShdw blurRad="38100" dist="38100" dir="2700000" algn="tl">
                    <a:srgbClr val="000000">
                      <a:alpha val="43137"/>
                    </a:srgbClr>
                  </a:outerShdw>
                </a:effectLst>
              </a:rPr>
              <a:t>:  </a:t>
            </a:r>
            <a:r>
              <a:rPr lang="en-GB" sz="3600" b="1" dirty="0" smtClean="0">
                <a:ln>
                  <a:solidFill>
                    <a:schemeClr val="bg1"/>
                  </a:solidFill>
                </a:ln>
                <a:solidFill>
                  <a:srgbClr val="002060"/>
                </a:solidFill>
                <a:effectLst>
                  <a:outerShdw blurRad="38100" dist="38100" dir="2700000" algn="tl">
                    <a:srgbClr val="000000">
                      <a:alpha val="43137"/>
                    </a:srgbClr>
                  </a:outerShdw>
                </a:effectLst>
              </a:rPr>
              <a:t>1:9-11</a:t>
            </a:r>
          </a:p>
        </p:txBody>
      </p:sp>
      <p:sp>
        <p:nvSpPr>
          <p:cNvPr id="2" name="TextBox 1"/>
          <p:cNvSpPr txBox="1"/>
          <p:nvPr/>
        </p:nvSpPr>
        <p:spPr>
          <a:xfrm>
            <a:off x="1331640" y="2048654"/>
            <a:ext cx="6120680" cy="954107"/>
          </a:xfrm>
          <a:prstGeom prst="rect">
            <a:avLst/>
          </a:prstGeom>
          <a:noFill/>
        </p:spPr>
        <p:txBody>
          <a:bodyPr wrap="square" rtlCol="0">
            <a:spAutoFit/>
          </a:bodyPr>
          <a:lstStyle/>
          <a:p>
            <a:pPr marL="457200" indent="-457200">
              <a:buFont typeface="Arial" panose="020B0604020202020204" pitchFamily="34" charset="0"/>
              <a:buChar char="•"/>
            </a:pPr>
            <a:r>
              <a:rPr lang="en-GB" sz="2400" b="1" dirty="0" smtClean="0">
                <a:ln>
                  <a:solidFill>
                    <a:schemeClr val="bg1"/>
                  </a:solidFill>
                </a:ln>
                <a:solidFill>
                  <a:srgbClr val="0070C0"/>
                </a:solidFill>
                <a:effectLst>
                  <a:outerShdw blurRad="38100" dist="38100" dir="2700000" algn="tl">
                    <a:srgbClr val="000000">
                      <a:alpha val="43137"/>
                    </a:srgbClr>
                  </a:outerShdw>
                </a:effectLst>
              </a:rPr>
              <a:t>Tribulation</a:t>
            </a:r>
          </a:p>
          <a:p>
            <a:pPr marL="457200" indent="-457200">
              <a:buFont typeface="Arial" panose="020B0604020202020204" pitchFamily="34" charset="0"/>
              <a:buChar char="•"/>
            </a:pPr>
            <a:r>
              <a:rPr lang="en-GB" sz="3200" b="1" dirty="0" smtClean="0">
                <a:ln>
                  <a:solidFill>
                    <a:schemeClr val="bg1"/>
                  </a:solidFill>
                </a:ln>
                <a:solidFill>
                  <a:srgbClr val="0070C0"/>
                </a:solidFill>
                <a:effectLst>
                  <a:glow rad="127000">
                    <a:schemeClr val="tx2"/>
                  </a:glow>
                  <a:outerShdw blurRad="38100" dist="38100" dir="2700000" algn="tl">
                    <a:srgbClr val="000000">
                      <a:alpha val="43137"/>
                    </a:srgbClr>
                  </a:outerShdw>
                </a:effectLst>
              </a:rPr>
              <a:t>The kingdom</a:t>
            </a:r>
          </a:p>
        </p:txBody>
      </p:sp>
    </p:spTree>
    <p:extLst>
      <p:ext uri="{BB962C8B-B14F-4D97-AF65-F5344CB8AC3E}">
        <p14:creationId xmlns:p14="http://schemas.microsoft.com/office/powerpoint/2010/main" val="3421071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719572" y="1323791"/>
            <a:ext cx="7344816" cy="707886"/>
          </a:xfrm>
          <a:prstGeom prst="rect">
            <a:avLst/>
          </a:prstGeom>
          <a:noFill/>
        </p:spPr>
        <p:txBody>
          <a:bodyPr wrap="square" rtlCol="0">
            <a:spAutoFit/>
          </a:bodyPr>
          <a:lstStyle/>
          <a:p>
            <a:r>
              <a:rPr lang="fr-FR" sz="3600" b="1" dirty="0" smtClean="0">
                <a:ln>
                  <a:solidFill>
                    <a:schemeClr val="bg1"/>
                  </a:solidFill>
                </a:ln>
                <a:solidFill>
                  <a:srgbClr val="002060"/>
                </a:solidFill>
                <a:effectLst>
                  <a:outerShdw blurRad="38100" dist="38100" dir="2700000" algn="tl">
                    <a:srgbClr val="000000">
                      <a:alpha val="43137"/>
                    </a:srgbClr>
                  </a:outerShdw>
                </a:effectLst>
              </a:rPr>
              <a:t>1. </a:t>
            </a:r>
            <a:r>
              <a:rPr lang="en-GB" sz="3600" b="1" dirty="0" smtClean="0">
                <a:ln>
                  <a:solidFill>
                    <a:schemeClr val="bg1"/>
                  </a:solidFill>
                </a:ln>
                <a:solidFill>
                  <a:srgbClr val="002060"/>
                </a:solidFill>
                <a:effectLst>
                  <a:outerShdw blurRad="38100" dist="38100" dir="2700000" algn="tl">
                    <a:srgbClr val="000000">
                      <a:alpha val="43137"/>
                    </a:srgbClr>
                  </a:outerShdw>
                </a:effectLst>
              </a:rPr>
              <a:t>The circumstances</a:t>
            </a:r>
            <a:r>
              <a:rPr lang="en-GB" sz="4000" b="1" dirty="0" smtClean="0">
                <a:ln>
                  <a:solidFill>
                    <a:schemeClr val="bg1"/>
                  </a:solidFill>
                </a:ln>
                <a:solidFill>
                  <a:srgbClr val="002060"/>
                </a:solidFill>
                <a:effectLst>
                  <a:outerShdw blurRad="38100" dist="38100" dir="2700000" algn="tl">
                    <a:srgbClr val="000000">
                      <a:alpha val="43137"/>
                    </a:srgbClr>
                  </a:outerShdw>
                </a:effectLst>
              </a:rPr>
              <a:t>:  </a:t>
            </a:r>
            <a:r>
              <a:rPr lang="en-GB" sz="3600" b="1" dirty="0" smtClean="0">
                <a:ln>
                  <a:solidFill>
                    <a:schemeClr val="bg1"/>
                  </a:solidFill>
                </a:ln>
                <a:solidFill>
                  <a:srgbClr val="002060"/>
                </a:solidFill>
                <a:effectLst>
                  <a:outerShdw blurRad="38100" dist="38100" dir="2700000" algn="tl">
                    <a:srgbClr val="000000">
                      <a:alpha val="43137"/>
                    </a:srgbClr>
                  </a:outerShdw>
                </a:effectLst>
              </a:rPr>
              <a:t>1:9-11</a:t>
            </a:r>
          </a:p>
        </p:txBody>
      </p:sp>
      <p:sp>
        <p:nvSpPr>
          <p:cNvPr id="2" name="TextBox 1"/>
          <p:cNvSpPr txBox="1"/>
          <p:nvPr/>
        </p:nvSpPr>
        <p:spPr>
          <a:xfrm>
            <a:off x="1331640" y="2048654"/>
            <a:ext cx="6120680" cy="1446550"/>
          </a:xfrm>
          <a:prstGeom prst="rect">
            <a:avLst/>
          </a:prstGeom>
          <a:noFill/>
        </p:spPr>
        <p:txBody>
          <a:bodyPr wrap="square" rtlCol="0">
            <a:spAutoFit/>
          </a:bodyPr>
          <a:lstStyle/>
          <a:p>
            <a:pPr marL="457200" indent="-457200">
              <a:buFont typeface="Arial" panose="020B0604020202020204" pitchFamily="34" charset="0"/>
              <a:buChar char="•"/>
            </a:pPr>
            <a:r>
              <a:rPr lang="en-GB" sz="2800" b="1" dirty="0" smtClean="0">
                <a:ln>
                  <a:solidFill>
                    <a:schemeClr val="bg1"/>
                  </a:solidFill>
                </a:ln>
                <a:solidFill>
                  <a:srgbClr val="0070C0"/>
                </a:solidFill>
                <a:effectLst>
                  <a:outerShdw blurRad="38100" dist="38100" dir="2700000" algn="tl">
                    <a:srgbClr val="000000">
                      <a:alpha val="43137"/>
                    </a:srgbClr>
                  </a:outerShdw>
                </a:effectLst>
              </a:rPr>
              <a:t>Tribulation</a:t>
            </a:r>
          </a:p>
          <a:p>
            <a:pPr marL="457200" indent="-457200">
              <a:buFont typeface="Arial" panose="020B0604020202020204" pitchFamily="34" charset="0"/>
              <a:buChar char="•"/>
            </a:pPr>
            <a:r>
              <a:rPr lang="en-GB" sz="2800" b="1" dirty="0" smtClean="0">
                <a:ln>
                  <a:solidFill>
                    <a:schemeClr val="bg1"/>
                  </a:solidFill>
                </a:ln>
                <a:solidFill>
                  <a:srgbClr val="0070C0"/>
                </a:solidFill>
                <a:effectLst>
                  <a:outerShdw blurRad="38100" dist="38100" dir="2700000" algn="tl">
                    <a:srgbClr val="000000">
                      <a:alpha val="43137"/>
                    </a:srgbClr>
                  </a:outerShdw>
                </a:effectLst>
              </a:rPr>
              <a:t>The kingdom</a:t>
            </a:r>
          </a:p>
          <a:p>
            <a:pPr marL="457200" indent="-457200">
              <a:buFont typeface="Arial" panose="020B0604020202020204" pitchFamily="34" charset="0"/>
              <a:buChar char="•"/>
            </a:pPr>
            <a:r>
              <a:rPr lang="en-GB" sz="3200" b="1" dirty="0" smtClean="0">
                <a:ln>
                  <a:solidFill>
                    <a:schemeClr val="bg1"/>
                  </a:solidFill>
                </a:ln>
                <a:solidFill>
                  <a:srgbClr val="0070C0"/>
                </a:solidFill>
                <a:effectLst>
                  <a:glow rad="127000">
                    <a:schemeClr val="tx2"/>
                  </a:glow>
                  <a:outerShdw blurRad="38100" dist="38100" dir="2700000" algn="tl">
                    <a:srgbClr val="000000">
                      <a:alpha val="43137"/>
                    </a:srgbClr>
                  </a:outerShdw>
                </a:effectLst>
              </a:rPr>
              <a:t>Perseverance</a:t>
            </a:r>
            <a:endParaRPr lang="en-GB" sz="3200" b="1" dirty="0">
              <a:ln>
                <a:solidFill>
                  <a:schemeClr val="bg1"/>
                </a:solidFill>
              </a:ln>
              <a:solidFill>
                <a:srgbClr val="0070C0"/>
              </a:solidFill>
              <a:effectLst>
                <a:glow rad="127000">
                  <a:schemeClr val="tx2"/>
                </a:glow>
                <a:outerShdw blurRad="38100" dist="38100" dir="2700000" algn="tl">
                  <a:srgbClr val="000000">
                    <a:alpha val="43137"/>
                  </a:srgbClr>
                </a:outerShdw>
              </a:effectLst>
            </a:endParaRPr>
          </a:p>
        </p:txBody>
      </p:sp>
    </p:spTree>
    <p:extLst>
      <p:ext uri="{BB962C8B-B14F-4D97-AF65-F5344CB8AC3E}">
        <p14:creationId xmlns:p14="http://schemas.microsoft.com/office/powerpoint/2010/main" val="2076468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z="4000" b="1" dirty="0" smtClean="0">
                <a:solidFill>
                  <a:srgbClr val="FF0000"/>
                </a:solidFill>
              </a:rPr>
              <a:t>A vision which leads to worship</a:t>
            </a:r>
            <a:endParaRPr lang="en-GB" sz="4000" b="1" dirty="0">
              <a:solidFill>
                <a:srgbClr val="FF0000"/>
              </a:solidFill>
            </a:endParaRPr>
          </a:p>
        </p:txBody>
      </p:sp>
      <p:sp>
        <p:nvSpPr>
          <p:cNvPr id="4" name="TextBox 3"/>
          <p:cNvSpPr txBox="1"/>
          <p:nvPr/>
        </p:nvSpPr>
        <p:spPr>
          <a:xfrm>
            <a:off x="755576" y="1556793"/>
            <a:ext cx="8064896" cy="1077218"/>
          </a:xfrm>
          <a:prstGeom prst="rect">
            <a:avLst/>
          </a:prstGeom>
          <a:noFill/>
        </p:spPr>
        <p:txBody>
          <a:bodyPr wrap="square" rtlCol="0">
            <a:spAutoFit/>
          </a:bodyPr>
          <a:lstStyle/>
          <a:p>
            <a:pPr marL="742950" indent="-742950">
              <a:buAutoNum type="arabicPeriod"/>
            </a:pPr>
            <a:r>
              <a:rPr lang="en-GB" sz="2800" b="1" dirty="0" smtClean="0">
                <a:ln>
                  <a:solidFill>
                    <a:schemeClr val="bg1"/>
                  </a:solidFill>
                </a:ln>
                <a:solidFill>
                  <a:srgbClr val="002060"/>
                </a:solidFill>
                <a:effectLst>
                  <a:outerShdw blurRad="38100" dist="38100" dir="2700000" algn="tl">
                    <a:srgbClr val="000000">
                      <a:alpha val="43137"/>
                    </a:srgbClr>
                  </a:outerShdw>
                </a:effectLst>
              </a:rPr>
              <a:t>The circumstances</a:t>
            </a:r>
          </a:p>
          <a:p>
            <a:pPr marL="742950" indent="-742950">
              <a:buAutoNum type="arabicPeriod"/>
            </a:pPr>
            <a:r>
              <a:rPr lang="en-GB" sz="3600" b="1" dirty="0" smtClean="0">
                <a:ln>
                  <a:solidFill>
                    <a:schemeClr val="bg1"/>
                  </a:solidFill>
                </a:ln>
                <a:solidFill>
                  <a:srgbClr val="002060"/>
                </a:solidFill>
                <a:effectLst>
                  <a:outerShdw blurRad="38100" dist="38100" dir="2700000" algn="tl">
                    <a:srgbClr val="000000">
                      <a:alpha val="43137"/>
                    </a:srgbClr>
                  </a:outerShdw>
                </a:effectLst>
              </a:rPr>
              <a:t>The vision – John “in the Spirit”</a:t>
            </a:r>
          </a:p>
        </p:txBody>
      </p:sp>
    </p:spTree>
    <p:extLst>
      <p:ext uri="{BB962C8B-B14F-4D97-AF65-F5344CB8AC3E}">
        <p14:creationId xmlns:p14="http://schemas.microsoft.com/office/powerpoint/2010/main" val="3107314037"/>
      </p:ext>
    </p:extLst>
  </p:cSld>
  <p:clrMapOvr>
    <a:masterClrMapping/>
  </p:clrMapOvr>
</p:sld>
</file>

<file path=ppt/theme/theme1.xml><?xml version="1.0" encoding="utf-8"?>
<a:theme xmlns:a="http://schemas.openxmlformats.org/drawingml/2006/main" name="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Clouds</Template>
  <TotalTime>796</TotalTime>
  <Words>1110</Words>
  <Application>Microsoft Office PowerPoint</Application>
  <PresentationFormat>On-screen Show (4:3)</PresentationFormat>
  <Paragraphs>201</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Clouds</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lpstr>A vision which leads to worship</vt:lpstr>
    </vt:vector>
  </TitlesOfParts>
  <Manager>Grace Fellowship(Ashford)</Manager>
  <Company>Grace Fellowship(Ashford)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vision that leads to worship</dc:title>
  <dc:creator>Eglise Protestante Baptiste</dc:creator>
  <cp:lastModifiedBy>Colin Howells</cp:lastModifiedBy>
  <cp:revision>58</cp:revision>
  <dcterms:created xsi:type="dcterms:W3CDTF">2010-06-05T15:43:29Z</dcterms:created>
  <dcterms:modified xsi:type="dcterms:W3CDTF">2013-12-25T08:07:25Z</dcterms:modified>
</cp:coreProperties>
</file>